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83" r:id="rId4"/>
    <p:sldId id="258" r:id="rId5"/>
    <p:sldId id="260" r:id="rId6"/>
    <p:sldId id="259" r:id="rId7"/>
    <p:sldId id="263" r:id="rId8"/>
    <p:sldId id="262" r:id="rId9"/>
    <p:sldId id="261" r:id="rId10"/>
    <p:sldId id="289" r:id="rId11"/>
    <p:sldId id="265" r:id="rId12"/>
    <p:sldId id="268" r:id="rId13"/>
    <p:sldId id="269" r:id="rId14"/>
    <p:sldId id="270" r:id="rId15"/>
    <p:sldId id="271" r:id="rId16"/>
    <p:sldId id="290" r:id="rId17"/>
    <p:sldId id="29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5" r:id="rId30"/>
    <p:sldId id="286" r:id="rId31"/>
    <p:sldId id="287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SIAN Dylan" initials="VD" lastIdx="1" clrIdx="0">
    <p:extLst>
      <p:ext uri="{19B8F6BF-5375-455C-9EA6-DF929625EA0E}">
        <p15:presenceInfo xmlns:p15="http://schemas.microsoft.com/office/powerpoint/2012/main" userId="VISSIAN Dyl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6" autoAdjust="0"/>
    <p:restoredTop sz="94660"/>
  </p:normalViewPr>
  <p:slideViewPr>
    <p:cSldViewPr snapToGrid="0">
      <p:cViewPr varScale="1">
        <p:scale>
          <a:sx n="90" d="100"/>
          <a:sy n="90" d="100"/>
        </p:scale>
        <p:origin x="232" y="9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25T15:28:40.572" idx="1">
    <p:pos x="7680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Modifier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0912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881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2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220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729687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6409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9635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671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2370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82943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24547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2036E-EB47-4245-B596-80159299B0DB}" type="datetimeFigureOut">
              <a:rPr lang="fr-FR" smtClean="0"/>
              <a:t>06/05/2019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EFF7AF-A211-45A3-B5E2-A34A20E7E2A7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3310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7" Type="http://schemas.openxmlformats.org/officeDocument/2006/relationships/image" Target="../media/image36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6.jpg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5771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65811" y="224444"/>
            <a:ext cx="9144000" cy="1348654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Smart Home :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La nounou de l’IA 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505796" y="1749659"/>
            <a:ext cx="3471949" cy="936711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« BBBRO’ »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054138" y="6519446"/>
            <a:ext cx="728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Réalisé par </a:t>
            </a:r>
            <a:r>
              <a:rPr lang="fr-FR" sz="1600" dirty="0" err="1"/>
              <a:t>Vissian</a:t>
            </a:r>
            <a:r>
              <a:rPr lang="fr-FR" sz="1600" dirty="0"/>
              <a:t> Dylan / Imbert Paul / </a:t>
            </a:r>
            <a:r>
              <a:rPr lang="fr-FR" sz="1600" dirty="0" err="1"/>
              <a:t>Kaaraboja</a:t>
            </a:r>
            <a:r>
              <a:rPr lang="fr-FR" sz="1600" dirty="0"/>
              <a:t> </a:t>
            </a:r>
            <a:r>
              <a:rPr lang="fr-FR" sz="1600" dirty="0" err="1"/>
              <a:t>Ardit</a:t>
            </a:r>
            <a:r>
              <a:rPr lang="fr-FR" sz="1600" dirty="0"/>
              <a:t> / </a:t>
            </a:r>
            <a:r>
              <a:rPr lang="fr-FR" sz="1600" dirty="0" err="1"/>
              <a:t>Mustak</a:t>
            </a:r>
            <a:r>
              <a:rPr lang="fr-FR" sz="1600" dirty="0"/>
              <a:t> </a:t>
            </a:r>
            <a:r>
              <a:rPr lang="fr-FR" sz="1600" dirty="0" err="1"/>
              <a:t>Souhail</a:t>
            </a:r>
            <a:r>
              <a:rPr lang="fr-FR" sz="1600" dirty="0"/>
              <a:t> Mohamed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9" y="2831133"/>
            <a:ext cx="679394" cy="5978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7" y="2789245"/>
            <a:ext cx="679394" cy="5978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44" y="4961962"/>
            <a:ext cx="679394" cy="59786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09" y="3731025"/>
            <a:ext cx="1828804" cy="182880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39" y="4523280"/>
            <a:ext cx="944882" cy="5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74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8270" y="2851266"/>
            <a:ext cx="856211" cy="532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c plein 4"/>
          <p:cNvSpPr/>
          <p:nvPr/>
        </p:nvSpPr>
        <p:spPr>
          <a:xfrm rot="5400000">
            <a:off x="2144683" y="2044934"/>
            <a:ext cx="241072" cy="207817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Organigramme : Connecteur 7"/>
          <p:cNvSpPr/>
          <p:nvPr/>
        </p:nvSpPr>
        <p:spPr>
          <a:xfrm flipH="1">
            <a:off x="2111433" y="2098965"/>
            <a:ext cx="99753" cy="9975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/>
          <p:cNvCxnSpPr>
            <a:stCxn id="4" idx="0"/>
          </p:cNvCxnSpPr>
          <p:nvPr/>
        </p:nvCxnSpPr>
        <p:spPr>
          <a:xfrm flipH="1" flipV="1">
            <a:off x="1126374" y="2148841"/>
            <a:ext cx="0" cy="702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stCxn id="8" idx="6"/>
          </p:cNvCxnSpPr>
          <p:nvPr/>
        </p:nvCxnSpPr>
        <p:spPr>
          <a:xfrm flipH="1" flipV="1">
            <a:off x="1138845" y="2148841"/>
            <a:ext cx="97258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2369128" y="2153003"/>
            <a:ext cx="97258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341716" y="1662547"/>
            <a:ext cx="1202573" cy="17207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248889" y="432270"/>
            <a:ext cx="1388225" cy="6982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698268" y="5297979"/>
            <a:ext cx="856211" cy="532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c plein 28"/>
          <p:cNvSpPr/>
          <p:nvPr/>
        </p:nvSpPr>
        <p:spPr>
          <a:xfrm rot="5400000">
            <a:off x="2144681" y="4491647"/>
            <a:ext cx="241072" cy="207817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Organigramme : Connecteur 29"/>
          <p:cNvSpPr/>
          <p:nvPr/>
        </p:nvSpPr>
        <p:spPr>
          <a:xfrm flipH="1">
            <a:off x="2111431" y="4545678"/>
            <a:ext cx="99753" cy="9975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>
            <a:stCxn id="28" idx="0"/>
          </p:cNvCxnSpPr>
          <p:nvPr/>
        </p:nvCxnSpPr>
        <p:spPr>
          <a:xfrm flipH="1" flipV="1">
            <a:off x="1126372" y="4595554"/>
            <a:ext cx="0" cy="702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0" idx="6"/>
          </p:cNvCxnSpPr>
          <p:nvPr/>
        </p:nvCxnSpPr>
        <p:spPr>
          <a:xfrm flipH="1" flipV="1">
            <a:off x="1138843" y="4595554"/>
            <a:ext cx="97258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H="1">
            <a:off x="2369128" y="4603871"/>
            <a:ext cx="43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 flipV="1">
            <a:off x="2803471" y="2748755"/>
            <a:ext cx="0" cy="18551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>
            <a:off x="2803472" y="2748755"/>
            <a:ext cx="5382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349284" y="1662547"/>
            <a:ext cx="1202573" cy="17207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Organigramme : Disque magnétique 49"/>
          <p:cNvSpPr/>
          <p:nvPr/>
        </p:nvSpPr>
        <p:spPr>
          <a:xfrm>
            <a:off x="6446717" y="864698"/>
            <a:ext cx="1007706" cy="531845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Organigramme : Disque magnétique 50"/>
          <p:cNvSpPr/>
          <p:nvPr/>
        </p:nvSpPr>
        <p:spPr>
          <a:xfrm>
            <a:off x="9356852" y="1396543"/>
            <a:ext cx="1007706" cy="531845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52"/>
          <p:cNvCxnSpPr/>
          <p:nvPr/>
        </p:nvCxnSpPr>
        <p:spPr>
          <a:xfrm>
            <a:off x="2939143" y="4105469"/>
            <a:ext cx="2304661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2939143" y="199052"/>
            <a:ext cx="2304661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 flipV="1">
            <a:off x="2938772" y="190571"/>
            <a:ext cx="0" cy="391489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 flipV="1">
            <a:off x="5246543" y="190571"/>
            <a:ext cx="0" cy="391489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 flipV="1">
            <a:off x="5881025" y="190571"/>
            <a:ext cx="0" cy="391489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 flipV="1">
            <a:off x="8179095" y="190571"/>
            <a:ext cx="0" cy="391489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5881025" y="4108579"/>
            <a:ext cx="2304661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5881025" y="211492"/>
            <a:ext cx="2304661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1643119" y="4108951"/>
            <a:ext cx="11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Distance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1643120" y="1696537"/>
            <a:ext cx="11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Présence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748638" y="2952302"/>
            <a:ext cx="992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Arduino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747073" y="5410097"/>
            <a:ext cx="992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Arduino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3509127" y="596739"/>
            <a:ext cx="8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OM2M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3509127" y="2388457"/>
            <a:ext cx="8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Broker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3523401" y="1866446"/>
            <a:ext cx="83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MQTT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3004457" y="3788229"/>
            <a:ext cx="22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Raspberry 1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6483851" y="1008030"/>
            <a:ext cx="90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Docker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6313320" y="2029517"/>
            <a:ext cx="1272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_Start/Stop</a:t>
            </a:r>
          </a:p>
          <a:p>
            <a:r>
              <a:rPr lang="fr-FR" dirty="0"/>
              <a:t>_System Control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5910387" y="3788029"/>
            <a:ext cx="22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Raspberry 2</a:t>
            </a:r>
          </a:p>
        </p:txBody>
      </p:sp>
      <p:sp>
        <p:nvSpPr>
          <p:cNvPr id="76" name="Pentagone 75"/>
          <p:cNvSpPr/>
          <p:nvPr/>
        </p:nvSpPr>
        <p:spPr>
          <a:xfrm>
            <a:off x="9470571" y="2719753"/>
            <a:ext cx="1203649" cy="540326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8" name="Connecteur droit 77"/>
          <p:cNvCxnSpPr>
            <a:endCxn id="76" idx="1"/>
          </p:cNvCxnSpPr>
          <p:nvPr/>
        </p:nvCxnSpPr>
        <p:spPr>
          <a:xfrm>
            <a:off x="7535321" y="2989916"/>
            <a:ext cx="1935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46" idx="3"/>
          </p:cNvCxnSpPr>
          <p:nvPr/>
        </p:nvCxnSpPr>
        <p:spPr>
          <a:xfrm flipV="1">
            <a:off x="7551857" y="2487363"/>
            <a:ext cx="1291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riangle isocèle 83"/>
          <p:cNvSpPr/>
          <p:nvPr/>
        </p:nvSpPr>
        <p:spPr>
          <a:xfrm rot="5400000">
            <a:off x="8991551" y="1788385"/>
            <a:ext cx="234736" cy="15278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6" name="Connecteur droit 85"/>
          <p:cNvCxnSpPr/>
          <p:nvPr/>
        </p:nvCxnSpPr>
        <p:spPr>
          <a:xfrm flipV="1">
            <a:off x="8839874" y="1860813"/>
            <a:ext cx="3458" cy="6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endCxn id="84" idx="3"/>
          </p:cNvCxnSpPr>
          <p:nvPr/>
        </p:nvCxnSpPr>
        <p:spPr>
          <a:xfrm flipV="1">
            <a:off x="8839874" y="1864779"/>
            <a:ext cx="192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 flipV="1">
            <a:off x="9185313" y="1850425"/>
            <a:ext cx="192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plein 91"/>
          <p:cNvSpPr/>
          <p:nvPr/>
        </p:nvSpPr>
        <p:spPr>
          <a:xfrm rot="5400000">
            <a:off x="8986312" y="1460326"/>
            <a:ext cx="209911" cy="180955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3" name="Organigramme : Connecteur 92"/>
          <p:cNvSpPr/>
          <p:nvPr/>
        </p:nvSpPr>
        <p:spPr>
          <a:xfrm flipH="1">
            <a:off x="8950913" y="1516507"/>
            <a:ext cx="86858" cy="8685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5" name="Connecteur droit 94"/>
          <p:cNvCxnSpPr/>
          <p:nvPr/>
        </p:nvCxnSpPr>
        <p:spPr>
          <a:xfrm flipV="1">
            <a:off x="7551857" y="2001952"/>
            <a:ext cx="928872" cy="2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/>
          <p:cNvCxnSpPr/>
          <p:nvPr/>
        </p:nvCxnSpPr>
        <p:spPr>
          <a:xfrm flipV="1">
            <a:off x="8480729" y="1537313"/>
            <a:ext cx="0" cy="4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8480729" y="1550803"/>
            <a:ext cx="5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V="1">
            <a:off x="9181745" y="1537313"/>
            <a:ext cx="192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9538477" y="1551260"/>
            <a:ext cx="67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Google </a:t>
            </a:r>
          </a:p>
          <a:p>
            <a:pPr algn="ctr"/>
            <a:r>
              <a:rPr lang="fr-FR" sz="1100" dirty="0"/>
              <a:t>Home</a:t>
            </a:r>
          </a:p>
        </p:txBody>
      </p:sp>
      <p:sp>
        <p:nvSpPr>
          <p:cNvPr id="105" name="ZoneTexte 104"/>
          <p:cNvSpPr txBox="1"/>
          <p:nvPr/>
        </p:nvSpPr>
        <p:spPr>
          <a:xfrm>
            <a:off x="9538477" y="2851266"/>
            <a:ext cx="82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Caméra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564640" y="4636911"/>
            <a:ext cx="1202573" cy="952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/>
          <p:cNvSpPr txBox="1"/>
          <p:nvPr/>
        </p:nvSpPr>
        <p:spPr>
          <a:xfrm>
            <a:off x="6745680" y="4834335"/>
            <a:ext cx="840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Serrure</a:t>
            </a:r>
          </a:p>
          <a:p>
            <a:r>
              <a:rPr lang="fr-FR" sz="1100" dirty="0"/>
              <a:t>Connectée</a:t>
            </a:r>
          </a:p>
        </p:txBody>
      </p:sp>
      <p:cxnSp>
        <p:nvCxnSpPr>
          <p:cNvPr id="109" name="Connecteur en angle 108"/>
          <p:cNvCxnSpPr/>
          <p:nvPr/>
        </p:nvCxnSpPr>
        <p:spPr>
          <a:xfrm>
            <a:off x="4573650" y="3181418"/>
            <a:ext cx="1961629" cy="193181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9808199" y="4498411"/>
            <a:ext cx="1202573" cy="2228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/>
          <p:cNvSpPr/>
          <p:nvPr/>
        </p:nvSpPr>
        <p:spPr>
          <a:xfrm>
            <a:off x="9951517" y="4716092"/>
            <a:ext cx="258764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10529998" y="4716092"/>
            <a:ext cx="258764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/>
          <p:cNvSpPr/>
          <p:nvPr/>
        </p:nvSpPr>
        <p:spPr>
          <a:xfrm>
            <a:off x="9951517" y="5271529"/>
            <a:ext cx="258764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7" name="Rectangle 126"/>
          <p:cNvSpPr/>
          <p:nvPr/>
        </p:nvSpPr>
        <p:spPr>
          <a:xfrm>
            <a:off x="10529998" y="5271529"/>
            <a:ext cx="258764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/>
          <p:cNvSpPr/>
          <p:nvPr/>
        </p:nvSpPr>
        <p:spPr>
          <a:xfrm>
            <a:off x="9948016" y="5717874"/>
            <a:ext cx="840746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9823026" y="4500421"/>
            <a:ext cx="499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Start</a:t>
            </a:r>
          </a:p>
        </p:txBody>
      </p:sp>
      <p:sp>
        <p:nvSpPr>
          <p:cNvPr id="130" name="ZoneTexte 129"/>
          <p:cNvSpPr txBox="1"/>
          <p:nvPr/>
        </p:nvSpPr>
        <p:spPr>
          <a:xfrm>
            <a:off x="10409486" y="4498411"/>
            <a:ext cx="499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Stop</a:t>
            </a:r>
          </a:p>
        </p:txBody>
      </p:sp>
      <p:sp>
        <p:nvSpPr>
          <p:cNvPr id="131" name="ZoneTexte 130"/>
          <p:cNvSpPr txBox="1"/>
          <p:nvPr/>
        </p:nvSpPr>
        <p:spPr>
          <a:xfrm>
            <a:off x="10072395" y="4988223"/>
            <a:ext cx="66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Porte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9922916" y="5224846"/>
            <a:ext cx="337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O</a:t>
            </a:r>
          </a:p>
        </p:txBody>
      </p:sp>
      <p:sp>
        <p:nvSpPr>
          <p:cNvPr id="134" name="ZoneTexte 133"/>
          <p:cNvSpPr txBox="1"/>
          <p:nvPr/>
        </p:nvSpPr>
        <p:spPr>
          <a:xfrm>
            <a:off x="10490834" y="5224846"/>
            <a:ext cx="337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</a:t>
            </a:r>
          </a:p>
        </p:txBody>
      </p:sp>
      <p:sp>
        <p:nvSpPr>
          <p:cNvPr id="135" name="ZoneTexte 134"/>
          <p:cNvSpPr txBox="1"/>
          <p:nvPr/>
        </p:nvSpPr>
        <p:spPr>
          <a:xfrm>
            <a:off x="10072395" y="5717874"/>
            <a:ext cx="66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Vidéo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9948016" y="6242534"/>
            <a:ext cx="840746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/>
          <p:cNvSpPr txBox="1"/>
          <p:nvPr/>
        </p:nvSpPr>
        <p:spPr>
          <a:xfrm>
            <a:off x="10162696" y="6219371"/>
            <a:ext cx="66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log</a:t>
            </a:r>
          </a:p>
        </p:txBody>
      </p:sp>
      <p:cxnSp>
        <p:nvCxnSpPr>
          <p:cNvPr id="142" name="Connecteur en angle 141"/>
          <p:cNvCxnSpPr>
            <a:stCxn id="24" idx="7"/>
          </p:cNvCxnSpPr>
          <p:nvPr/>
        </p:nvCxnSpPr>
        <p:spPr>
          <a:xfrm rot="16200000" flipH="1">
            <a:off x="5666522" y="-698181"/>
            <a:ext cx="3963883" cy="6429302"/>
          </a:xfrm>
          <a:prstGeom prst="bentConnector4">
            <a:avLst>
              <a:gd name="adj1" fmla="val -11181"/>
              <a:gd name="adj2" fmla="val 999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en angle 149"/>
          <p:cNvCxnSpPr>
            <a:stCxn id="24" idx="5"/>
            <a:endCxn id="50" idx="2"/>
          </p:cNvCxnSpPr>
          <p:nvPr/>
        </p:nvCxnSpPr>
        <p:spPr>
          <a:xfrm rot="16200000" flipH="1">
            <a:off x="5389095" y="72998"/>
            <a:ext cx="102341" cy="201290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>
            <a:stCxn id="50" idx="3"/>
            <a:endCxn id="46" idx="0"/>
          </p:cNvCxnSpPr>
          <p:nvPr/>
        </p:nvCxnSpPr>
        <p:spPr>
          <a:xfrm>
            <a:off x="6950570" y="1396543"/>
            <a:ext cx="1" cy="2660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ZoneTexte 154"/>
          <p:cNvSpPr txBox="1"/>
          <p:nvPr/>
        </p:nvSpPr>
        <p:spPr>
          <a:xfrm>
            <a:off x="2539618" y="1899343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Pub</a:t>
            </a:r>
          </a:p>
        </p:txBody>
      </p:sp>
      <p:sp>
        <p:nvSpPr>
          <p:cNvPr id="156" name="ZoneTexte 155"/>
          <p:cNvSpPr txBox="1"/>
          <p:nvPr/>
        </p:nvSpPr>
        <p:spPr>
          <a:xfrm>
            <a:off x="2544050" y="2500397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Pub</a:t>
            </a:r>
          </a:p>
        </p:txBody>
      </p:sp>
      <p:sp>
        <p:nvSpPr>
          <p:cNvPr id="157" name="ZoneTexte 156"/>
          <p:cNvSpPr txBox="1"/>
          <p:nvPr/>
        </p:nvSpPr>
        <p:spPr>
          <a:xfrm>
            <a:off x="6048014" y="5122134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Pub</a:t>
            </a:r>
          </a:p>
        </p:txBody>
      </p:sp>
      <p:sp>
        <p:nvSpPr>
          <p:cNvPr id="158" name="ZoneTexte 157"/>
          <p:cNvSpPr txBox="1"/>
          <p:nvPr/>
        </p:nvSpPr>
        <p:spPr>
          <a:xfrm>
            <a:off x="6072901" y="4772914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Sub</a:t>
            </a:r>
          </a:p>
        </p:txBody>
      </p:sp>
      <p:sp>
        <p:nvSpPr>
          <p:cNvPr id="159" name="ZoneTexte 158"/>
          <p:cNvSpPr txBox="1"/>
          <p:nvPr/>
        </p:nvSpPr>
        <p:spPr>
          <a:xfrm>
            <a:off x="3484611" y="1252820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Pub</a:t>
            </a:r>
          </a:p>
        </p:txBody>
      </p:sp>
      <p:sp>
        <p:nvSpPr>
          <p:cNvPr id="160" name="ZoneTexte 159"/>
          <p:cNvSpPr txBox="1"/>
          <p:nvPr/>
        </p:nvSpPr>
        <p:spPr>
          <a:xfrm>
            <a:off x="3979691" y="1243026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Sub</a:t>
            </a:r>
          </a:p>
        </p:txBody>
      </p:sp>
      <p:cxnSp>
        <p:nvCxnSpPr>
          <p:cNvPr id="162" name="Connecteur droit avec flèche 161"/>
          <p:cNvCxnSpPr>
            <a:stCxn id="24" idx="4"/>
            <a:endCxn id="23" idx="0"/>
          </p:cNvCxnSpPr>
          <p:nvPr/>
        </p:nvCxnSpPr>
        <p:spPr>
          <a:xfrm>
            <a:off x="3943002" y="1130539"/>
            <a:ext cx="1" cy="532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avec flèche 164"/>
          <p:cNvCxnSpPr>
            <a:stCxn id="23" idx="3"/>
            <a:endCxn id="46" idx="1"/>
          </p:cNvCxnSpPr>
          <p:nvPr/>
        </p:nvCxnSpPr>
        <p:spPr>
          <a:xfrm>
            <a:off x="4544289" y="2522914"/>
            <a:ext cx="18049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5234819" y="2507793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Sub</a:t>
            </a:r>
          </a:p>
        </p:txBody>
      </p:sp>
      <p:sp>
        <p:nvSpPr>
          <p:cNvPr id="168" name="ZoneTexte 167"/>
          <p:cNvSpPr txBox="1"/>
          <p:nvPr/>
        </p:nvSpPr>
        <p:spPr>
          <a:xfrm>
            <a:off x="5223956" y="2242753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Pub</a:t>
            </a:r>
          </a:p>
        </p:txBody>
      </p:sp>
      <p:sp>
        <p:nvSpPr>
          <p:cNvPr id="169" name="ZoneTexte 168"/>
          <p:cNvSpPr txBox="1"/>
          <p:nvPr/>
        </p:nvSpPr>
        <p:spPr>
          <a:xfrm>
            <a:off x="9735227" y="4232994"/>
            <a:ext cx="1339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Appli Android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354562" y="363894"/>
            <a:ext cx="186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Schéma général:</a:t>
            </a:r>
          </a:p>
        </p:txBody>
      </p:sp>
    </p:spTree>
    <p:extLst>
      <p:ext uri="{BB962C8B-B14F-4D97-AF65-F5344CB8AC3E}">
        <p14:creationId xmlns:p14="http://schemas.microsoft.com/office/powerpoint/2010/main" val="4045478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4127" y="0"/>
            <a:ext cx="10515600" cy="1325563"/>
          </a:xfrm>
        </p:spPr>
        <p:txBody>
          <a:bodyPr/>
          <a:lstStyle/>
          <a:p>
            <a:r>
              <a:rPr lang="fr-FR" u="sng" dirty="0"/>
              <a:t>2)Présentation des capteurs: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770610" y="2876203"/>
            <a:ext cx="9842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La définition de présence</a:t>
            </a:r>
          </a:p>
        </p:txBody>
      </p:sp>
    </p:spTree>
    <p:extLst>
      <p:ext uri="{BB962C8B-B14F-4D97-AF65-F5344CB8AC3E}">
        <p14:creationId xmlns:p14="http://schemas.microsoft.com/office/powerpoint/2010/main" val="3522566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0584-EAC9-864E-BCB7-54D2FD74E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1" y="-36676"/>
            <a:ext cx="8566404" cy="1077174"/>
          </a:xfrm>
        </p:spPr>
        <p:txBody>
          <a:bodyPr/>
          <a:lstStyle/>
          <a:p>
            <a:r>
              <a:rPr lang="en-US" u="sng" dirty="0"/>
              <a:t>Architecture </a:t>
            </a:r>
            <a:r>
              <a:rPr lang="en-US" u="sng" dirty="0" err="1"/>
              <a:t>logicielle</a:t>
            </a:r>
            <a:r>
              <a:rPr lang="en-US" u="sng" dirty="0"/>
              <a:t> et </a:t>
            </a:r>
            <a:r>
              <a:rPr lang="en-US" u="sng" dirty="0" err="1"/>
              <a:t>matérielle</a:t>
            </a:r>
            <a:r>
              <a:rPr lang="en-US" u="sng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69538-8E81-714F-819F-035D6941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56" y="1785673"/>
            <a:ext cx="4980709" cy="260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Besoins :</a:t>
            </a:r>
          </a:p>
          <a:p>
            <a:pPr marL="0" indent="0">
              <a:buNone/>
            </a:pPr>
            <a:r>
              <a:rPr lang="fr-FR" dirty="0"/>
              <a:t>	Capteur : présence ou PIR</a:t>
            </a:r>
          </a:p>
          <a:p>
            <a:pPr marL="0" indent="0">
              <a:buNone/>
            </a:pPr>
            <a:r>
              <a:rPr lang="fr-FR" dirty="0"/>
              <a:t>	Serveur : M5Stack</a:t>
            </a:r>
          </a:p>
          <a:p>
            <a:pPr marL="0" indent="0">
              <a:buNone/>
            </a:pPr>
            <a:r>
              <a:rPr lang="fr-FR" dirty="0"/>
              <a:t>	Client : Raspberry pi</a:t>
            </a:r>
          </a:p>
          <a:p>
            <a:pPr marL="0" indent="0">
              <a:buNone/>
            </a:pPr>
            <a:r>
              <a:rPr lang="fr-FR" dirty="0"/>
              <a:t>	Mémoire : Carte SD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226AA4-60DA-CA41-AAE8-2C27F2150CEF}"/>
              </a:ext>
            </a:extLst>
          </p:cNvPr>
          <p:cNvGrpSpPr/>
          <p:nvPr/>
        </p:nvGrpSpPr>
        <p:grpSpPr>
          <a:xfrm>
            <a:off x="6382526" y="1020127"/>
            <a:ext cx="5445238" cy="5472748"/>
            <a:chOff x="6419102" y="1183776"/>
            <a:chExt cx="5445238" cy="547274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EF6BF8-B0C8-AE41-89DB-0B64D03BEBB0}"/>
                </a:ext>
              </a:extLst>
            </p:cNvPr>
            <p:cNvSpPr txBox="1"/>
            <p:nvPr/>
          </p:nvSpPr>
          <p:spPr>
            <a:xfrm>
              <a:off x="8939069" y="4563546"/>
              <a:ext cx="3802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DBD16C-DDD6-9A4C-860C-8B9FBCC9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102" y="4751524"/>
              <a:ext cx="2959100" cy="1905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ADDC38-8088-D749-9CA8-78EB489B4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1180" y="2844619"/>
              <a:ext cx="2423160" cy="13125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8D9790-7F1F-B34C-86E8-E77B1E52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8540" y="1183776"/>
              <a:ext cx="1894840" cy="1057321"/>
            </a:xfrm>
            <a:prstGeom prst="rect">
              <a:avLst/>
            </a:prstGeom>
          </p:spPr>
        </p:pic>
        <p:grpSp>
          <p:nvGrpSpPr>
            <p:cNvPr id="11" name="Graphic 16" descr="Wireless router">
              <a:extLst>
                <a:ext uri="{FF2B5EF4-FFF2-40B4-BE49-F238E27FC236}">
                  <a16:creationId xmlns:a16="http://schemas.microsoft.com/office/drawing/2014/main" id="{82EF25AF-B304-9843-B8E8-A3078D8B7165}"/>
                </a:ext>
              </a:extLst>
            </p:cNvPr>
            <p:cNvGrpSpPr/>
            <p:nvPr/>
          </p:nvGrpSpPr>
          <p:grpSpPr>
            <a:xfrm>
              <a:off x="9008641" y="4751524"/>
              <a:ext cx="241088" cy="240380"/>
              <a:chOff x="4144981" y="5662850"/>
              <a:chExt cx="241088" cy="240380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D4DCFBD6-4F3C-5A4B-9083-AE7352C6F847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5D2B48E-1AF5-8649-A6E5-19FE42A072E7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0BC9593-040C-554B-8B98-782C5FF9CBA7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D44BD6F-AC69-FB4C-B060-8004734FDD31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6D05F53-7DC7-EE44-BF94-E97448F3C871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1CEA9AC-0444-A745-BE11-4F19B07ABEE6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E89DBD3-6592-C54E-B477-A911A42B0273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aphic 16" descr="Wireless router">
              <a:extLst>
                <a:ext uri="{FF2B5EF4-FFF2-40B4-BE49-F238E27FC236}">
                  <a16:creationId xmlns:a16="http://schemas.microsoft.com/office/drawing/2014/main" id="{65F1D01D-EE6E-6642-8D51-56ACCD1F6586}"/>
                </a:ext>
              </a:extLst>
            </p:cNvPr>
            <p:cNvGrpSpPr/>
            <p:nvPr/>
          </p:nvGrpSpPr>
          <p:grpSpPr>
            <a:xfrm>
              <a:off x="9667452" y="3440748"/>
              <a:ext cx="241088" cy="240380"/>
              <a:chOff x="4144981" y="5662850"/>
              <a:chExt cx="241088" cy="240380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1803C19-64F0-3C48-B30B-0DD1F4888DC2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D3C00F6-5BB2-EA40-808C-1D037E6E6C54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2D7BDEB-267C-1845-A70F-973DD0CD634E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A5E6EFF-FB4D-D441-98EE-5CB535B9A3FA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6503DB-7A27-204A-B76D-B39D0660EA36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CEFCBCF-CBF3-CA48-BA54-52CCA362D54C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A48AE99-8425-1B40-9F15-4A6927E69879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A53142-082B-E04F-8096-098075B96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760" y="210089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51F6240-724F-A544-8241-E815ED543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6580" y="210114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FA71CC-F4D1-804F-A913-ACBA0DC7D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0400" y="2101147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38738F-0FC1-FF45-BB3C-202E1743F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1840" y="2101146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E489B8-3889-F943-93AD-3252A9D99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3280" y="2101145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880ED3B-2564-034E-8B6C-07D0DAE9BD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4720" y="2101144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C658243-AA1B-6141-AA05-B9302BFD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489111">
              <a:off x="9169923" y="1382829"/>
              <a:ext cx="774576" cy="1325563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16737F2-E19A-7147-A1DA-158418C62600}"/>
                </a:ext>
              </a:extLst>
            </p:cNvPr>
            <p:cNvCxnSpPr>
              <a:cxnSpLocks/>
              <a:stCxn id="20" idx="5"/>
              <a:endCxn id="17" idx="3"/>
            </p:cNvCxnSpPr>
            <p:nvPr/>
          </p:nvCxnSpPr>
          <p:spPr>
            <a:xfrm flipH="1">
              <a:off x="9199384" y="3510948"/>
              <a:ext cx="546067" cy="1240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6FD92-978A-6C40-82EC-8D22997F050E}"/>
                </a:ext>
              </a:extLst>
            </p:cNvPr>
            <p:cNvSpPr txBox="1"/>
            <p:nvPr/>
          </p:nvSpPr>
          <p:spPr>
            <a:xfrm>
              <a:off x="9620279" y="3253930"/>
              <a:ext cx="5027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F37C16E5-DD14-D34C-BC3A-8AB92027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503" y="3967587"/>
            <a:ext cx="2235975" cy="223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0044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1EA0-36B3-4142-BC13-70D27777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42" y="210194"/>
            <a:ext cx="7607531" cy="640716"/>
          </a:xfrm>
        </p:spPr>
        <p:txBody>
          <a:bodyPr>
            <a:normAutofit fontScale="90000"/>
          </a:bodyPr>
          <a:lstStyle/>
          <a:p>
            <a:r>
              <a:rPr lang="en-US" u="sng" dirty="0" err="1"/>
              <a:t>Fonctionnalités</a:t>
            </a:r>
            <a:r>
              <a:rPr lang="en-US" u="sng" dirty="0"/>
              <a:t> de </a:t>
            </a:r>
            <a:r>
              <a:rPr lang="en-US" u="sng" dirty="0" err="1"/>
              <a:t>l’application</a:t>
            </a:r>
            <a:r>
              <a:rPr lang="en-US" u="sng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8CC94-7E18-864A-987F-106E6E6C7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86107" cy="4351338"/>
          </a:xfrm>
        </p:spPr>
        <p:txBody>
          <a:bodyPr>
            <a:normAutofit/>
          </a:bodyPr>
          <a:lstStyle/>
          <a:p>
            <a:r>
              <a:rPr lang="fr-FR" dirty="0"/>
              <a:t>Récupération, depuis un capteur la présence d’une personne par infra rouge (Passive Infra </a:t>
            </a:r>
            <a:r>
              <a:rPr lang="fr-FR" dirty="0" err="1"/>
              <a:t>Red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)</a:t>
            </a:r>
          </a:p>
          <a:p>
            <a:r>
              <a:rPr lang="fr-FR" dirty="0"/>
              <a:t>Collecte et traitement des données par le M5STACK puis envoi (</a:t>
            </a:r>
            <a:r>
              <a:rPr lang="fr-FR" dirty="0" err="1"/>
              <a:t>noeud</a:t>
            </a:r>
            <a:r>
              <a:rPr lang="fr-FR" dirty="0"/>
              <a:t> émetteur)</a:t>
            </a:r>
          </a:p>
          <a:p>
            <a:r>
              <a:rPr lang="fr-FR" dirty="0"/>
              <a:t>Communication du serveur au client Raspberry PI 3</a:t>
            </a:r>
          </a:p>
          <a:p>
            <a:r>
              <a:rPr lang="fr-FR" dirty="0"/>
              <a:t>Vérification de l’identité de la personne </a:t>
            </a:r>
            <a:r>
              <a:rPr lang="fr-FR" dirty="0" err="1"/>
              <a:t>grace</a:t>
            </a:r>
            <a:r>
              <a:rPr lang="fr-FR" dirty="0"/>
              <a:t> à la reconnaissance corporelle via caméra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2D2397-EBD1-0F44-B405-3931AC8F0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46" y="4473397"/>
            <a:ext cx="2988922" cy="190997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17769E1-6A74-E443-823B-AF710689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639" y="2671019"/>
            <a:ext cx="2447581" cy="13159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B1F09A0-8592-FC43-9579-DE6F84FAE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709" y="1005841"/>
            <a:ext cx="1913937" cy="106008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74E515-07D3-D743-9CA6-2CE42852CF83}"/>
              </a:ext>
            </a:extLst>
          </p:cNvPr>
          <p:cNvCxnSpPr>
            <a:cxnSpLocks/>
          </p:cNvCxnSpPr>
          <p:nvPr/>
        </p:nvCxnSpPr>
        <p:spPr>
          <a:xfrm flipH="1">
            <a:off x="10823429" y="1925357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62BE1E-753C-8C41-A1D6-DD59922AA78C}"/>
              </a:ext>
            </a:extLst>
          </p:cNvPr>
          <p:cNvCxnSpPr>
            <a:cxnSpLocks/>
          </p:cNvCxnSpPr>
          <p:nvPr/>
        </p:nvCxnSpPr>
        <p:spPr>
          <a:xfrm flipH="1">
            <a:off x="10908094" y="1925608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F064B8-5A13-8644-9DE1-080580AB9691}"/>
              </a:ext>
            </a:extLst>
          </p:cNvPr>
          <p:cNvCxnSpPr>
            <a:cxnSpLocks/>
          </p:cNvCxnSpPr>
          <p:nvPr/>
        </p:nvCxnSpPr>
        <p:spPr>
          <a:xfrm flipH="1">
            <a:off x="10992759" y="1925607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05C9B61-CB1F-B748-A3D2-26648C6149B7}"/>
              </a:ext>
            </a:extLst>
          </p:cNvPr>
          <p:cNvCxnSpPr>
            <a:cxnSpLocks/>
          </p:cNvCxnSpPr>
          <p:nvPr/>
        </p:nvCxnSpPr>
        <p:spPr>
          <a:xfrm flipH="1">
            <a:off x="11085121" y="1925606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F74EC0E-2B7E-6840-9E8B-6CF31F8E41BE}"/>
              </a:ext>
            </a:extLst>
          </p:cNvPr>
          <p:cNvCxnSpPr>
            <a:cxnSpLocks/>
          </p:cNvCxnSpPr>
          <p:nvPr/>
        </p:nvCxnSpPr>
        <p:spPr>
          <a:xfrm flipH="1">
            <a:off x="11177482" y="1925605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4C88A3-1846-384B-89EB-A74588A75F62}"/>
              </a:ext>
            </a:extLst>
          </p:cNvPr>
          <p:cNvCxnSpPr>
            <a:cxnSpLocks/>
          </p:cNvCxnSpPr>
          <p:nvPr/>
        </p:nvCxnSpPr>
        <p:spPr>
          <a:xfrm flipH="1">
            <a:off x="11269844" y="1925604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4FFE42C-71C3-B14F-885D-2C0A6C22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489111">
            <a:off x="9325648" y="1205414"/>
            <a:ext cx="782382" cy="1329023"/>
          </a:xfrm>
          <a:prstGeom prst="rect">
            <a:avLst/>
          </a:prstGeom>
        </p:spPr>
      </p:pic>
      <p:pic>
        <p:nvPicPr>
          <p:cNvPr id="34" name="Image 4">
            <a:extLst>
              <a:ext uri="{FF2B5EF4-FFF2-40B4-BE49-F238E27FC236}">
                <a16:creationId xmlns:a16="http://schemas.microsoft.com/office/drawing/2014/main" id="{7746B17E-7EE5-2C49-B72D-0F26EA20AA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709" y="2734010"/>
            <a:ext cx="249615" cy="343221"/>
          </a:xfrm>
          <a:prstGeom prst="rect">
            <a:avLst/>
          </a:prstGeom>
        </p:spPr>
      </p:pic>
      <p:pic>
        <p:nvPicPr>
          <p:cNvPr id="66" name="Image 4">
            <a:extLst>
              <a:ext uri="{FF2B5EF4-FFF2-40B4-BE49-F238E27FC236}">
                <a16:creationId xmlns:a16="http://schemas.microsoft.com/office/drawing/2014/main" id="{A0B5902D-530B-404E-82A5-DB792E576F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31" y="4567531"/>
            <a:ext cx="249615" cy="343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2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859A-DD29-9346-89A8-55F3035B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100" y="500062"/>
            <a:ext cx="4076700" cy="1325563"/>
          </a:xfrm>
        </p:spPr>
        <p:txBody>
          <a:bodyPr/>
          <a:lstStyle/>
          <a:p>
            <a:pPr algn="ctr"/>
            <a:r>
              <a:rPr lang="en-US" dirty="0" err="1"/>
              <a:t>Noeud</a:t>
            </a:r>
            <a:r>
              <a:rPr lang="en-US" dirty="0"/>
              <a:t> </a:t>
            </a:r>
            <a:r>
              <a:rPr lang="en-US" dirty="0" err="1"/>
              <a:t>émetteur</a:t>
            </a:r>
            <a:br>
              <a:rPr lang="en-US" dirty="0"/>
            </a:br>
            <a:r>
              <a:rPr lang="en-US" u="sng" dirty="0">
                <a:solidFill>
                  <a:srgbClr val="FF0000"/>
                </a:solidFill>
              </a:rPr>
              <a:t>CAPTEUR PIR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21FEB-FF3E-3A49-8D45-55E8C911A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93" y="932978"/>
            <a:ext cx="6176963" cy="45358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u="sng" dirty="0"/>
              <a:t>Liste des instructions: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sz="2200" dirty="0"/>
              <a:t>Si un mouvement est détecté le signal en sortie du capteur est mis au niveau HAUT (1)</a:t>
            </a:r>
          </a:p>
          <a:p>
            <a:pPr lvl="1"/>
            <a:r>
              <a:rPr lang="fr-FR" sz="2200" dirty="0"/>
              <a:t>Si aucun mouvement n’est détecté le signal en sortie du capteur est mis au niveau BAS (0) 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Envoie des données au récepteur par paquets</a:t>
            </a:r>
          </a:p>
          <a:p>
            <a:pPr lvl="2"/>
            <a:r>
              <a:rPr lang="fr-FR" dirty="0">
                <a:solidFill>
                  <a:srgbClr val="FF0000"/>
                </a:solidFill>
              </a:rPr>
              <a:t>Génération périodique du </a:t>
            </a:r>
            <a:r>
              <a:rPr lang="fr-FR" dirty="0" err="1">
                <a:solidFill>
                  <a:srgbClr val="FF0000"/>
                </a:solidFill>
              </a:rPr>
              <a:t>sensing</a:t>
            </a:r>
            <a:r>
              <a:rPr lang="fr-FR" dirty="0">
                <a:solidFill>
                  <a:srgbClr val="FF0000"/>
                </a:solidFill>
              </a:rPr>
              <a:t> et apériodique de l’envoi des paquets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Une série de 0 est reçu tant que aucun mouvement n’est détecté,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Une fois un mouvement détecté, on reçoit une série de 1,</a:t>
            </a:r>
          </a:p>
          <a:p>
            <a:pPr lvl="1"/>
            <a:r>
              <a:rPr lang="fr-FR" dirty="0"/>
              <a:t>La transmission ne se fait qu’après 5 seconde de « réception »  </a:t>
            </a:r>
          </a:p>
        </p:txBody>
      </p:sp>
      <p:pic>
        <p:nvPicPr>
          <p:cNvPr id="1026" name="Picture 2" descr="https://cdn.instructables.com/FXW/S6GH/FYNTA23Z/FXWS6GHFYNTA23Z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31" y="1858480"/>
            <a:ext cx="2999886" cy="273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anuel-esteban.com/wp-content/uploads/2014/06/moniteu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22"/>
          <a:stretch/>
        </p:blipFill>
        <p:spPr bwMode="auto">
          <a:xfrm>
            <a:off x="10350194" y="1825625"/>
            <a:ext cx="1528213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0469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EA04E-AD42-D944-9899-AB4394DE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80" y="823812"/>
            <a:ext cx="3840063" cy="56833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include &lt;</a:t>
            </a:r>
            <a:r>
              <a:rPr lang="en-GB" sz="1200" dirty="0" err="1"/>
              <a:t>WiFi.h</a:t>
            </a:r>
            <a:r>
              <a:rPr lang="en-GB" sz="1200" dirty="0"/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 err="1"/>
              <a:t>const</a:t>
            </a:r>
            <a:r>
              <a:rPr lang="en-US" sz="1200" dirty="0"/>
              <a:t> char* </a:t>
            </a:r>
            <a:r>
              <a:rPr lang="en-US" sz="1200" dirty="0" err="1"/>
              <a:t>ssid</a:t>
            </a:r>
            <a:r>
              <a:rPr lang="en-US" sz="1200" dirty="0"/>
              <a:t> = "Ben";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 err="1"/>
              <a:t>const</a:t>
            </a:r>
            <a:r>
              <a:rPr lang="en-US" sz="1200" dirty="0"/>
              <a:t> char* password = "D2D8AFC9A8";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 err="1"/>
              <a:t>WiFiClient</a:t>
            </a:r>
            <a:r>
              <a:rPr lang="en-US" sz="1200" dirty="0"/>
              <a:t> </a:t>
            </a:r>
            <a:r>
              <a:rPr lang="en-US" sz="1200" dirty="0" err="1"/>
              <a:t>espClient</a:t>
            </a:r>
            <a:r>
              <a:rPr lang="en-US" sz="1200" dirty="0"/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void </a:t>
            </a:r>
            <a:r>
              <a:rPr lang="en-US" sz="1200" dirty="0" err="1"/>
              <a:t>setup_wifi</a:t>
            </a:r>
            <a:r>
              <a:rPr lang="en-US" sz="1200" dirty="0"/>
              <a:t>()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100" dirty="0"/>
              <a:t>  </a:t>
            </a:r>
            <a:r>
              <a:rPr lang="en-US" sz="1200" dirty="0"/>
              <a:t>delay(10);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// We start by connecting to a </a:t>
            </a:r>
            <a:r>
              <a:rPr lang="en-US" sz="1200" dirty="0" err="1"/>
              <a:t>WiFi</a:t>
            </a:r>
            <a:r>
              <a:rPr lang="en-US" sz="1200" dirty="0"/>
              <a:t> network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Serial.println</a:t>
            </a:r>
            <a:r>
              <a:rPr lang="en-US" sz="1200" dirty="0"/>
              <a:t>();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</a:t>
            </a:r>
            <a:r>
              <a:rPr lang="en-US" sz="1200" dirty="0"/>
              <a:t>("Connecting to ");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Serial.println</a:t>
            </a:r>
            <a:r>
              <a:rPr lang="en-US" sz="1200" dirty="0"/>
              <a:t>(</a:t>
            </a:r>
            <a:r>
              <a:rPr lang="en-US" sz="1200" dirty="0" err="1"/>
              <a:t>ssid</a:t>
            </a:r>
            <a:r>
              <a:rPr lang="en-US" sz="1200" dirty="0"/>
              <a:t>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WiFi.begin</a:t>
            </a:r>
            <a:r>
              <a:rPr lang="en-US" sz="1200" dirty="0"/>
              <a:t>(</a:t>
            </a:r>
            <a:r>
              <a:rPr lang="en-US" sz="1200" dirty="0" err="1"/>
              <a:t>ssid</a:t>
            </a:r>
            <a:r>
              <a:rPr lang="en-US" sz="1200" dirty="0"/>
              <a:t>, password);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while (</a:t>
            </a:r>
            <a:r>
              <a:rPr lang="en-US" sz="1200" dirty="0" err="1"/>
              <a:t>WiFi.status</a:t>
            </a:r>
            <a:r>
              <a:rPr lang="en-US" sz="1200" dirty="0"/>
              <a:t>() != WL_CONNECTED)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      delay(500);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      </a:t>
            </a:r>
            <a:r>
              <a:rPr lang="en-US" sz="1200" dirty="0" err="1"/>
              <a:t>Serial.print</a:t>
            </a:r>
            <a:r>
              <a:rPr lang="en-US" sz="1200" dirty="0"/>
              <a:t>(".");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     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         </a:t>
            </a:r>
            <a:r>
              <a:rPr lang="en-US" sz="1200" dirty="0" err="1"/>
              <a:t>Serial.println</a:t>
            </a:r>
            <a:r>
              <a:rPr lang="en-US" sz="1200" dirty="0"/>
              <a:t>("");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         </a:t>
            </a:r>
            <a:r>
              <a:rPr lang="en-US" sz="1200" dirty="0" err="1"/>
              <a:t>Serial.println</a:t>
            </a:r>
            <a:r>
              <a:rPr lang="en-US" sz="1200" dirty="0"/>
              <a:t>("</a:t>
            </a:r>
            <a:r>
              <a:rPr lang="en-US" sz="1200" dirty="0" err="1"/>
              <a:t>WiFi</a:t>
            </a:r>
            <a:r>
              <a:rPr lang="en-US" sz="1200" dirty="0"/>
              <a:t> connected");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         </a:t>
            </a:r>
            <a:r>
              <a:rPr lang="en-US" sz="1200" dirty="0" err="1"/>
              <a:t>Serial.println</a:t>
            </a:r>
            <a:r>
              <a:rPr lang="en-US" sz="1200" dirty="0"/>
              <a:t>("IP address: 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         </a:t>
            </a:r>
            <a:r>
              <a:rPr lang="en-US" sz="1200" dirty="0" err="1"/>
              <a:t>Serial.println</a:t>
            </a:r>
            <a:r>
              <a:rPr lang="en-US" sz="1200" dirty="0"/>
              <a:t>(</a:t>
            </a:r>
            <a:r>
              <a:rPr lang="en-US" sz="1200" dirty="0" err="1"/>
              <a:t>WiFi.localIP</a:t>
            </a:r>
            <a:r>
              <a:rPr lang="en-US" sz="1200" dirty="0"/>
              <a:t>());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25FBD-B8F7-494B-99E8-3A9034DD2F00}"/>
              </a:ext>
            </a:extLst>
          </p:cNvPr>
          <p:cNvSpPr txBox="1"/>
          <p:nvPr/>
        </p:nvSpPr>
        <p:spPr>
          <a:xfrm>
            <a:off x="3871739" y="2838574"/>
            <a:ext cx="1665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WIFI SETUP CONNEXION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AF50-CC3A-3743-88AB-4ACD05D8AB91}"/>
              </a:ext>
            </a:extLst>
          </p:cNvPr>
          <p:cNvSpPr txBox="1"/>
          <p:nvPr/>
        </p:nvSpPr>
        <p:spPr>
          <a:xfrm>
            <a:off x="2950366" y="871016"/>
            <a:ext cx="2951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Déclaration de la librairie</a:t>
            </a:r>
          </a:p>
          <a:p>
            <a:r>
              <a:rPr lang="fr-FR" dirty="0">
                <a:solidFill>
                  <a:srgbClr val="7030A0"/>
                </a:solidFill>
              </a:rPr>
              <a:t>Et des variables de connexion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20DF-212B-AF49-B030-27BA7661291B}"/>
              </a:ext>
            </a:extLst>
          </p:cNvPr>
          <p:cNvSpPr txBox="1"/>
          <p:nvPr/>
        </p:nvSpPr>
        <p:spPr>
          <a:xfrm>
            <a:off x="3593205" y="4959633"/>
            <a:ext cx="1665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Confirmation de connexion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9702D-DCD2-6A4B-AD19-28044295A8F5}"/>
              </a:ext>
            </a:extLst>
          </p:cNvPr>
          <p:cNvSpPr txBox="1"/>
          <p:nvPr/>
        </p:nvSpPr>
        <p:spPr>
          <a:xfrm>
            <a:off x="2619311" y="273269"/>
            <a:ext cx="295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partie WIFI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Arduino</a:t>
            </a:r>
            <a:endParaRPr lang="fr-F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EC71D8-F347-DA44-A237-90C0BBBE7D7B}"/>
              </a:ext>
            </a:extLst>
          </p:cNvPr>
          <p:cNvSpPr txBox="1">
            <a:spLocks/>
          </p:cNvSpPr>
          <p:nvPr/>
        </p:nvSpPr>
        <p:spPr>
          <a:xfrm>
            <a:off x="6511146" y="1712654"/>
            <a:ext cx="3840063" cy="3246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const</a:t>
            </a:r>
            <a:r>
              <a:rPr lang="en-GB" sz="1200" dirty="0"/>
              <a:t> </a:t>
            </a:r>
            <a:r>
              <a:rPr lang="en-GB" sz="1200" dirty="0" err="1"/>
              <a:t>int</a:t>
            </a:r>
            <a:r>
              <a:rPr lang="en-GB" sz="1200" dirty="0"/>
              <a:t> pin = 5; // </a:t>
            </a:r>
            <a:r>
              <a:rPr lang="en-GB" sz="1200" dirty="0" err="1"/>
              <a:t>broche</a:t>
            </a:r>
            <a:r>
              <a:rPr lang="en-GB" sz="1200" dirty="0"/>
              <a:t> du </a:t>
            </a:r>
            <a:r>
              <a:rPr lang="en-GB" sz="1200" dirty="0" err="1"/>
              <a:t>capteur</a:t>
            </a:r>
            <a:r>
              <a:rPr lang="en-GB" sz="1200" dirty="0"/>
              <a:t> PIR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int</a:t>
            </a:r>
            <a:r>
              <a:rPr lang="en-GB" sz="1200" dirty="0"/>
              <a:t> </a:t>
            </a:r>
            <a:r>
              <a:rPr lang="en-GB" sz="1200" dirty="0" err="1"/>
              <a:t>pirState</a:t>
            </a:r>
            <a:r>
              <a:rPr lang="en-GB" sz="1200" dirty="0"/>
              <a:t> = LOW; //</a:t>
            </a:r>
            <a:r>
              <a:rPr lang="en-GB" sz="1200" dirty="0" err="1"/>
              <a:t>etat</a:t>
            </a:r>
            <a:r>
              <a:rPr lang="en-GB" sz="1200" dirty="0"/>
              <a:t> du sensor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int</a:t>
            </a:r>
            <a:r>
              <a:rPr lang="en-GB" sz="1200" dirty="0"/>
              <a:t> </a:t>
            </a:r>
            <a:r>
              <a:rPr lang="en-GB" sz="1200" dirty="0" err="1"/>
              <a:t>buttonState</a:t>
            </a:r>
            <a:r>
              <a:rPr lang="en-GB" sz="1200" dirty="0"/>
              <a:t> = 0; // </a:t>
            </a:r>
            <a:r>
              <a:rPr lang="en-GB" sz="1200" dirty="0" err="1"/>
              <a:t>etat</a:t>
            </a:r>
            <a:r>
              <a:rPr lang="en-GB" sz="1200" dirty="0"/>
              <a:t> de la sortie du </a:t>
            </a:r>
            <a:r>
              <a:rPr lang="en-GB" sz="1200" dirty="0" err="1"/>
              <a:t>capteur</a:t>
            </a:r>
            <a:endParaRPr lang="en-GB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void setup()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Serial.begin</a:t>
            </a:r>
            <a:r>
              <a:rPr lang="en-GB" sz="1200" dirty="0"/>
              <a:t>(115200);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setup_wifi</a:t>
            </a:r>
            <a:r>
              <a:rPr lang="en-GB" sz="1200" dirty="0"/>
              <a:t>();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pinMode</a:t>
            </a:r>
            <a:r>
              <a:rPr lang="en-GB" sz="1200" dirty="0"/>
              <a:t>(</a:t>
            </a:r>
            <a:r>
              <a:rPr lang="en-GB" sz="1200" dirty="0" err="1"/>
              <a:t>pin,INPUT</a:t>
            </a:r>
            <a:r>
              <a:rPr lang="en-GB" sz="1200" dirty="0"/>
              <a:t>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client.setServer</a:t>
            </a:r>
            <a:r>
              <a:rPr lang="en-GB" sz="1200" dirty="0"/>
              <a:t>(</a:t>
            </a:r>
            <a:r>
              <a:rPr lang="en-GB" sz="1200" dirty="0" err="1"/>
              <a:t>mqtt_server</a:t>
            </a:r>
            <a:r>
              <a:rPr lang="en-GB" sz="1200" dirty="0"/>
              <a:t>, 1883);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client.setCallback</a:t>
            </a:r>
            <a:r>
              <a:rPr lang="en-GB" sz="1200" dirty="0"/>
              <a:t>(</a:t>
            </a:r>
            <a:r>
              <a:rPr lang="en-GB" sz="1200" dirty="0" err="1"/>
              <a:t>callback</a:t>
            </a:r>
            <a:r>
              <a:rPr lang="en-GB" sz="12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8784B-2111-2343-8FA1-BD522FAB09AA}"/>
              </a:ext>
            </a:extLst>
          </p:cNvPr>
          <p:cNvSpPr txBox="1"/>
          <p:nvPr/>
        </p:nvSpPr>
        <p:spPr>
          <a:xfrm>
            <a:off x="9445329" y="2610356"/>
            <a:ext cx="19363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Setup de tous les paramètres permettant l’exécution du programme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655AA-83C8-474A-9394-0796FF020E31}"/>
              </a:ext>
            </a:extLst>
          </p:cNvPr>
          <p:cNvSpPr txBox="1"/>
          <p:nvPr/>
        </p:nvSpPr>
        <p:spPr>
          <a:xfrm>
            <a:off x="9827206" y="1510694"/>
            <a:ext cx="1665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Déclaration des variables et du brochage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01D3E-10A6-5346-9940-F62A3A07DECF}"/>
              </a:ext>
            </a:extLst>
          </p:cNvPr>
          <p:cNvSpPr txBox="1"/>
          <p:nvPr/>
        </p:nvSpPr>
        <p:spPr>
          <a:xfrm>
            <a:off x="7320456" y="273269"/>
            <a:ext cx="295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partie PIR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Arduino</a:t>
            </a:r>
            <a:endParaRPr lang="fr-FR" sz="20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355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EA04E-AD42-D944-9899-AB4394DE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97" y="903890"/>
            <a:ext cx="3840063" cy="560326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#include &lt;</a:t>
            </a:r>
            <a:r>
              <a:rPr lang="en-GB" sz="1200" dirty="0" err="1"/>
              <a:t>PubSubClient.h</a:t>
            </a:r>
            <a:r>
              <a:rPr lang="en-GB" sz="1200" dirty="0"/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const</a:t>
            </a:r>
            <a:r>
              <a:rPr lang="en-GB" sz="1200" dirty="0"/>
              <a:t> char* </a:t>
            </a:r>
            <a:r>
              <a:rPr lang="en-GB" sz="1200" dirty="0" err="1"/>
              <a:t>mqtt_server</a:t>
            </a:r>
            <a:r>
              <a:rPr lang="en-GB" sz="1200" dirty="0"/>
              <a:t> = "192.168.0.21";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PubSubClient</a:t>
            </a:r>
            <a:r>
              <a:rPr lang="en-GB" sz="1200" dirty="0"/>
              <a:t> client(</a:t>
            </a:r>
            <a:r>
              <a:rPr lang="en-GB" sz="1200" dirty="0" err="1"/>
              <a:t>espClient</a:t>
            </a:r>
            <a:r>
              <a:rPr lang="en-GB" sz="12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long </a:t>
            </a:r>
            <a:r>
              <a:rPr lang="en-GB" sz="1200" dirty="0" err="1"/>
              <a:t>lastMsg</a:t>
            </a:r>
            <a:r>
              <a:rPr lang="en-GB" sz="1200" dirty="0"/>
              <a:t> =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char </a:t>
            </a:r>
            <a:r>
              <a:rPr lang="en-GB" sz="1200" dirty="0" err="1"/>
              <a:t>msg</a:t>
            </a:r>
            <a:r>
              <a:rPr lang="en-GB" sz="1200" dirty="0"/>
              <a:t>[50];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int</a:t>
            </a:r>
            <a:r>
              <a:rPr lang="en-GB" sz="1200" dirty="0"/>
              <a:t> value =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void callback(char* topic, byte* message, unsigned </a:t>
            </a:r>
            <a:r>
              <a:rPr lang="en-US" sz="1200" dirty="0" err="1"/>
              <a:t>int</a:t>
            </a:r>
            <a:r>
              <a:rPr lang="en-US" sz="1200" dirty="0"/>
              <a:t> length)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</a:t>
            </a:r>
            <a:r>
              <a:rPr lang="en-US" sz="1200" dirty="0"/>
              <a:t>("Message arrived on topic: ");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</a:t>
            </a:r>
            <a:r>
              <a:rPr lang="en-US" sz="1200" dirty="0"/>
              <a:t>(topic);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</a:t>
            </a:r>
            <a:r>
              <a:rPr lang="en-US" sz="1200" dirty="0"/>
              <a:t>(". Message: ");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String </a:t>
            </a:r>
            <a:r>
              <a:rPr lang="en-US" sz="1200" dirty="0" err="1"/>
              <a:t>messageTemp</a:t>
            </a:r>
            <a:r>
              <a:rPr lang="en-US" sz="1200" dirty="0"/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for 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 length; </a:t>
            </a:r>
            <a:r>
              <a:rPr lang="en-US" sz="1200" dirty="0" err="1"/>
              <a:t>i</a:t>
            </a:r>
            <a:r>
              <a:rPr lang="en-US" sz="1200" dirty="0"/>
              <a:t>++) {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200" dirty="0"/>
              <a:t>    </a:t>
            </a:r>
            <a:r>
              <a:rPr lang="en-US" sz="1200" dirty="0" err="1"/>
              <a:t>Serial.print</a:t>
            </a:r>
            <a:r>
              <a:rPr lang="en-US" sz="1200" dirty="0"/>
              <a:t>((char)message[</a:t>
            </a:r>
            <a:r>
              <a:rPr lang="en-US" sz="1200" dirty="0" err="1"/>
              <a:t>i</a:t>
            </a:r>
            <a:r>
              <a:rPr lang="en-US" sz="1200" dirty="0"/>
              <a:t>]);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200" dirty="0"/>
              <a:t>    </a:t>
            </a:r>
            <a:r>
              <a:rPr lang="en-US" sz="1200" dirty="0" err="1"/>
              <a:t>messageTemp</a:t>
            </a:r>
            <a:r>
              <a:rPr lang="en-US" sz="1200" dirty="0"/>
              <a:t> += (char)message[</a:t>
            </a:r>
            <a:r>
              <a:rPr lang="en-US" sz="1200" dirty="0" err="1"/>
              <a:t>i</a:t>
            </a:r>
            <a:r>
              <a:rPr lang="en-US" sz="800" dirty="0"/>
              <a:t>];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Serial.println</a:t>
            </a:r>
            <a:r>
              <a:rPr lang="en-US" sz="1200" dirty="0"/>
              <a:t>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25FBD-B8F7-494B-99E8-3A9034DD2F00}"/>
              </a:ext>
            </a:extLst>
          </p:cNvPr>
          <p:cNvSpPr txBox="1"/>
          <p:nvPr/>
        </p:nvSpPr>
        <p:spPr>
          <a:xfrm>
            <a:off x="4536528" y="3705521"/>
            <a:ext cx="1936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Définition des paramètres de souscription (callback)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AF50-CC3A-3743-88AB-4ACD05D8AB91}"/>
              </a:ext>
            </a:extLst>
          </p:cNvPr>
          <p:cNvSpPr txBox="1"/>
          <p:nvPr/>
        </p:nvSpPr>
        <p:spPr>
          <a:xfrm>
            <a:off x="3840593" y="1104376"/>
            <a:ext cx="1665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Déclaration de la librairie</a:t>
            </a:r>
          </a:p>
          <a:p>
            <a:r>
              <a:rPr lang="fr-FR" dirty="0">
                <a:solidFill>
                  <a:srgbClr val="7030A0"/>
                </a:solidFill>
              </a:rPr>
              <a:t>Et des variables de connexion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20DF-212B-AF49-B030-27BA7661291B}"/>
              </a:ext>
            </a:extLst>
          </p:cNvPr>
          <p:cNvSpPr txBox="1"/>
          <p:nvPr/>
        </p:nvSpPr>
        <p:spPr>
          <a:xfrm>
            <a:off x="10127515" y="1950762"/>
            <a:ext cx="1665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Conditions de connexion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3BAC-C6A5-1040-B40B-8CF7AA2EDB23}"/>
              </a:ext>
            </a:extLst>
          </p:cNvPr>
          <p:cNvSpPr txBox="1"/>
          <p:nvPr/>
        </p:nvSpPr>
        <p:spPr>
          <a:xfrm>
            <a:off x="3405352" y="273269"/>
            <a:ext cx="317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partie MQTT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Arduino</a:t>
            </a:r>
            <a:endParaRPr lang="fr-F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0795F5-02E8-1649-BBC1-9817B94AD1B9}"/>
              </a:ext>
            </a:extLst>
          </p:cNvPr>
          <p:cNvSpPr txBox="1">
            <a:spLocks/>
          </p:cNvSpPr>
          <p:nvPr/>
        </p:nvSpPr>
        <p:spPr>
          <a:xfrm>
            <a:off x="6244747" y="981469"/>
            <a:ext cx="3840063" cy="5603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void reconnect()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// Loop until we're reconnected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while (!</a:t>
            </a:r>
            <a:r>
              <a:rPr lang="en-GB" sz="1200" dirty="0" err="1"/>
              <a:t>client.connected</a:t>
            </a:r>
            <a:r>
              <a:rPr lang="en-GB" sz="1200" dirty="0"/>
              <a:t>())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  </a:t>
            </a:r>
            <a:r>
              <a:rPr lang="en-GB" sz="1200" dirty="0" err="1"/>
              <a:t>Serial.print</a:t>
            </a:r>
            <a:r>
              <a:rPr lang="en-GB" sz="1200" dirty="0"/>
              <a:t>("Attempting MQTT connection...");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  // Attempt to connect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  if (</a:t>
            </a:r>
            <a:r>
              <a:rPr lang="en-GB" sz="1200" dirty="0" err="1"/>
              <a:t>client.connect</a:t>
            </a:r>
            <a:r>
              <a:rPr lang="en-GB" sz="1200" dirty="0"/>
              <a:t>("</a:t>
            </a:r>
            <a:r>
              <a:rPr lang="en-GB" sz="1200" dirty="0" err="1"/>
              <a:t>arduinoClient</a:t>
            </a:r>
            <a:r>
              <a:rPr lang="en-GB" sz="1200" dirty="0"/>
              <a:t>")) {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800" dirty="0"/>
              <a:t>      </a:t>
            </a:r>
            <a:r>
              <a:rPr lang="en-GB" sz="1200" dirty="0" err="1"/>
              <a:t>Serial.println</a:t>
            </a:r>
            <a:r>
              <a:rPr lang="en-GB" sz="1200" dirty="0"/>
              <a:t>("connected");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// Once connected, publish an announcement...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client.publish</a:t>
            </a:r>
            <a:r>
              <a:rPr lang="en-GB" sz="1200" dirty="0"/>
              <a:t>("</a:t>
            </a:r>
            <a:r>
              <a:rPr lang="en-GB" sz="1200" dirty="0" err="1"/>
              <a:t>outTopic</a:t>
            </a:r>
            <a:r>
              <a:rPr lang="en-GB" sz="1200" dirty="0"/>
              <a:t>","hello world");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// ... and </a:t>
            </a:r>
            <a:r>
              <a:rPr lang="en-GB" sz="1200" dirty="0" err="1"/>
              <a:t>resubscribe</a:t>
            </a:r>
            <a:endParaRPr lang="en-GB" sz="1200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client.subscribe</a:t>
            </a:r>
            <a:r>
              <a:rPr lang="en-GB" sz="1200" dirty="0"/>
              <a:t>("</a:t>
            </a:r>
            <a:r>
              <a:rPr lang="en-GB" sz="1200" dirty="0" err="1"/>
              <a:t>inTopic</a:t>
            </a:r>
            <a:r>
              <a:rPr lang="en-GB" sz="1200" dirty="0"/>
              <a:t>");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  } else {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800" dirty="0"/>
              <a:t>      </a:t>
            </a:r>
            <a:r>
              <a:rPr lang="en-GB" sz="1200" dirty="0" err="1"/>
              <a:t>Serial.print</a:t>
            </a:r>
            <a:r>
              <a:rPr lang="en-GB" sz="1200" dirty="0"/>
              <a:t>("failed, </a:t>
            </a:r>
            <a:r>
              <a:rPr lang="en-GB" sz="1200" dirty="0" err="1"/>
              <a:t>rc</a:t>
            </a:r>
            <a:r>
              <a:rPr lang="en-GB" sz="1200" dirty="0"/>
              <a:t>=");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Serial.print</a:t>
            </a:r>
            <a:r>
              <a:rPr lang="en-GB" sz="1200" dirty="0"/>
              <a:t>(</a:t>
            </a:r>
            <a:r>
              <a:rPr lang="en-GB" sz="1200" dirty="0" err="1"/>
              <a:t>client.state</a:t>
            </a:r>
            <a:r>
              <a:rPr lang="en-GB" sz="1200" dirty="0"/>
              <a:t>());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Serial.println</a:t>
            </a:r>
            <a:r>
              <a:rPr lang="en-GB" sz="1200" dirty="0"/>
              <a:t>(" try again in 5 seconds");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// Wait 5 seconds before retrying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delay(5000);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}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72198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EA04E-AD42-D944-9899-AB4394DE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04" y="610079"/>
            <a:ext cx="3840063" cy="582273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void loop()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if (!</a:t>
            </a:r>
            <a:r>
              <a:rPr lang="en-GB" sz="1200" dirty="0" err="1"/>
              <a:t>client.connected</a:t>
            </a:r>
            <a:r>
              <a:rPr lang="en-GB" sz="1200" dirty="0"/>
              <a:t>())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reconnect();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client.loop</a:t>
            </a:r>
            <a:r>
              <a:rPr lang="en-GB" sz="1200" dirty="0"/>
              <a:t>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char received[8];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int</a:t>
            </a:r>
            <a:r>
              <a:rPr lang="en-GB" sz="1200" dirty="0"/>
              <a:t> </a:t>
            </a:r>
            <a:r>
              <a:rPr lang="en-GB" sz="1200" dirty="0" err="1"/>
              <a:t>i</a:t>
            </a:r>
            <a:r>
              <a:rPr lang="en-GB" sz="1200" dirty="0"/>
              <a:t> =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if (</a:t>
            </a:r>
            <a:r>
              <a:rPr lang="en-GB" sz="1200" dirty="0" err="1"/>
              <a:t>Serial.available</a:t>
            </a:r>
            <a:r>
              <a:rPr lang="en-GB" sz="1200" dirty="0"/>
              <a:t>())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while (</a:t>
            </a:r>
            <a:r>
              <a:rPr lang="en-GB" sz="1200" dirty="0" err="1"/>
              <a:t>Serial.available</a:t>
            </a:r>
            <a:r>
              <a:rPr lang="en-GB" sz="1200" dirty="0"/>
              <a:t>() &gt; 0)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received[</a:t>
            </a:r>
            <a:r>
              <a:rPr lang="en-GB" sz="1200" dirty="0" err="1"/>
              <a:t>i</a:t>
            </a:r>
            <a:r>
              <a:rPr lang="en-GB" sz="1200" dirty="0"/>
              <a:t>] = </a:t>
            </a:r>
            <a:r>
              <a:rPr lang="en-GB" sz="1200" dirty="0" err="1"/>
              <a:t>Serial.read</a:t>
            </a:r>
            <a:r>
              <a:rPr lang="en-GB" sz="1200" dirty="0"/>
              <a:t>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i</a:t>
            </a:r>
            <a:r>
              <a:rPr lang="en-GB" sz="1200" dirty="0"/>
              <a:t>++;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</a:t>
            </a:r>
            <a:r>
              <a:rPr lang="en-GB" sz="1200" dirty="0" err="1"/>
              <a:t>client.publish</a:t>
            </a:r>
            <a:r>
              <a:rPr lang="en-GB" sz="1200" dirty="0"/>
              <a:t>("</a:t>
            </a:r>
            <a:r>
              <a:rPr lang="en-GB" sz="1200" dirty="0" err="1"/>
              <a:t>outTopic</a:t>
            </a:r>
            <a:r>
              <a:rPr lang="en-GB" sz="1200" dirty="0"/>
              <a:t>", received);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buttonState</a:t>
            </a:r>
            <a:r>
              <a:rPr lang="en-GB" sz="1200" dirty="0"/>
              <a:t> = </a:t>
            </a:r>
            <a:r>
              <a:rPr lang="en-GB" sz="1200" dirty="0" err="1"/>
              <a:t>digitalRead</a:t>
            </a:r>
            <a:r>
              <a:rPr lang="en-GB" sz="1200" dirty="0"/>
              <a:t>(pin);//lecture du </a:t>
            </a:r>
            <a:r>
              <a:rPr lang="en-GB" sz="1200" dirty="0" err="1"/>
              <a:t>capteur</a:t>
            </a:r>
            <a:endParaRPr lang="en-GB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if(</a:t>
            </a:r>
            <a:r>
              <a:rPr lang="en-GB" sz="1200" dirty="0" err="1"/>
              <a:t>buttonState</a:t>
            </a:r>
            <a:r>
              <a:rPr lang="en-GB" sz="1200" dirty="0"/>
              <a:t> == HIGH){ //</a:t>
            </a:r>
            <a:r>
              <a:rPr lang="en-GB" sz="1200" dirty="0" err="1"/>
              <a:t>si</a:t>
            </a:r>
            <a:r>
              <a:rPr lang="en-GB" sz="1200" dirty="0"/>
              <a:t> </a:t>
            </a:r>
            <a:r>
              <a:rPr lang="en-GB" sz="1200" dirty="0" err="1"/>
              <a:t>quelquechose</a:t>
            </a:r>
            <a:r>
              <a:rPr lang="en-GB" sz="1200" dirty="0"/>
              <a:t> </a:t>
            </a:r>
            <a:r>
              <a:rPr lang="en-GB" sz="1200" dirty="0" err="1"/>
              <a:t>est</a:t>
            </a:r>
            <a:r>
              <a:rPr lang="en-GB" sz="1200" dirty="0"/>
              <a:t> </a:t>
            </a:r>
            <a:r>
              <a:rPr lang="en-GB" sz="1200" dirty="0" err="1"/>
              <a:t>detecté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25FBD-B8F7-494B-99E8-3A9034DD2F00}"/>
              </a:ext>
            </a:extLst>
          </p:cNvPr>
          <p:cNvSpPr txBox="1"/>
          <p:nvPr/>
        </p:nvSpPr>
        <p:spPr>
          <a:xfrm>
            <a:off x="3285995" y="2767280"/>
            <a:ext cx="1936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Test par le port série des connexions wifi et MQTT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AF50-CC3A-3743-88AB-4ACD05D8AB91}"/>
              </a:ext>
            </a:extLst>
          </p:cNvPr>
          <p:cNvSpPr txBox="1"/>
          <p:nvPr/>
        </p:nvSpPr>
        <p:spPr>
          <a:xfrm>
            <a:off x="2588653" y="916050"/>
            <a:ext cx="166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A chaque déconnexion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20DF-212B-AF49-B030-27BA7661291B}"/>
              </a:ext>
            </a:extLst>
          </p:cNvPr>
          <p:cNvSpPr txBox="1"/>
          <p:nvPr/>
        </p:nvSpPr>
        <p:spPr>
          <a:xfrm>
            <a:off x="9133150" y="473324"/>
            <a:ext cx="1665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Condition de détection de présence et publication via le topic « </a:t>
            </a:r>
            <a:r>
              <a:rPr lang="fr-FR" sz="2000" dirty="0" err="1">
                <a:solidFill>
                  <a:srgbClr val="00B050"/>
                </a:solidFill>
              </a:rPr>
              <a:t>pres</a:t>
            </a:r>
            <a:r>
              <a:rPr lang="fr-FR" sz="2000" dirty="0">
                <a:solidFill>
                  <a:srgbClr val="00B050"/>
                </a:solidFill>
              </a:rPr>
              <a:t> »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3BAC-C6A5-1040-B40B-8CF7AA2EDB23}"/>
              </a:ext>
            </a:extLst>
          </p:cNvPr>
          <p:cNvSpPr txBox="1"/>
          <p:nvPr/>
        </p:nvSpPr>
        <p:spPr>
          <a:xfrm>
            <a:off x="3090042" y="273269"/>
            <a:ext cx="348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partie exécution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Arduino</a:t>
            </a:r>
            <a:endParaRPr lang="fr-F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0795F5-02E8-1649-BBC1-9817B94AD1B9}"/>
              </a:ext>
            </a:extLst>
          </p:cNvPr>
          <p:cNvSpPr txBox="1">
            <a:spLocks/>
          </p:cNvSpPr>
          <p:nvPr/>
        </p:nvSpPr>
        <p:spPr>
          <a:xfrm>
            <a:off x="6479287" y="189186"/>
            <a:ext cx="3840063" cy="6558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if (</a:t>
            </a:r>
            <a:r>
              <a:rPr lang="en-GB" sz="1200" dirty="0" err="1"/>
              <a:t>pirState</a:t>
            </a:r>
            <a:r>
              <a:rPr lang="en-GB" sz="1200" dirty="0"/>
              <a:t> == LOW)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String </a:t>
            </a:r>
            <a:r>
              <a:rPr lang="en-GB" sz="1200" dirty="0" err="1"/>
              <a:t>msg</a:t>
            </a:r>
            <a:r>
              <a:rPr lang="en-GB" sz="1200" dirty="0"/>
              <a:t> = " Presence detected";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Serial.println</a:t>
            </a:r>
            <a:r>
              <a:rPr lang="en-GB" sz="1200" dirty="0"/>
              <a:t>(</a:t>
            </a:r>
            <a:r>
              <a:rPr lang="en-GB" sz="1200" dirty="0" err="1"/>
              <a:t>msg</a:t>
            </a:r>
            <a:r>
              <a:rPr lang="en-GB" sz="12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Serial.println</a:t>
            </a:r>
            <a:r>
              <a:rPr lang="en-GB" sz="1200" dirty="0"/>
              <a:t>("</a:t>
            </a:r>
            <a:r>
              <a:rPr lang="en-GB" sz="1200" dirty="0" err="1"/>
              <a:t>données</a:t>
            </a:r>
            <a:r>
              <a:rPr lang="en-GB" sz="1200" dirty="0"/>
              <a:t> </a:t>
            </a:r>
            <a:r>
              <a:rPr lang="en-GB" sz="1200" dirty="0" err="1"/>
              <a:t>envoyées</a:t>
            </a:r>
            <a:r>
              <a:rPr lang="en-GB" sz="1200" dirty="0"/>
              <a:t>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pirState</a:t>
            </a:r>
            <a:r>
              <a:rPr lang="en-GB" sz="1200" dirty="0"/>
              <a:t> = HIGH;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client.publish</a:t>
            </a:r>
            <a:r>
              <a:rPr lang="en-GB" sz="1200" dirty="0"/>
              <a:t>("</a:t>
            </a:r>
            <a:r>
              <a:rPr lang="en-GB" sz="1200" dirty="0" err="1"/>
              <a:t>pres</a:t>
            </a:r>
            <a:r>
              <a:rPr lang="en-GB" sz="1200" dirty="0"/>
              <a:t>", "detected");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else //</a:t>
            </a:r>
            <a:r>
              <a:rPr lang="en-GB" sz="1200" dirty="0" err="1"/>
              <a:t>sinon</a:t>
            </a:r>
            <a:r>
              <a:rPr lang="en-GB" sz="1200" dirty="0"/>
              <a:t>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if (</a:t>
            </a:r>
            <a:r>
              <a:rPr lang="en-GB" sz="1200" dirty="0" err="1"/>
              <a:t>pirState</a:t>
            </a:r>
            <a:r>
              <a:rPr lang="en-GB" sz="1200" dirty="0"/>
              <a:t> == HIGH){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// we have just turned of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String </a:t>
            </a:r>
            <a:r>
              <a:rPr lang="en-GB" sz="1200" dirty="0" err="1"/>
              <a:t>msg</a:t>
            </a:r>
            <a:r>
              <a:rPr lang="en-GB" sz="1200" dirty="0"/>
              <a:t> = " Motion ended";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Serial.println</a:t>
            </a:r>
            <a:r>
              <a:rPr lang="en-GB" sz="1200" dirty="0"/>
              <a:t>(</a:t>
            </a:r>
            <a:r>
              <a:rPr lang="en-GB" sz="1200" dirty="0" err="1"/>
              <a:t>msg</a:t>
            </a:r>
            <a:r>
              <a:rPr lang="en-GB" sz="12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client.publish</a:t>
            </a:r>
            <a:r>
              <a:rPr lang="en-GB" sz="1200" dirty="0"/>
              <a:t>("</a:t>
            </a:r>
            <a:r>
              <a:rPr lang="en-GB" sz="1200" dirty="0" err="1"/>
              <a:t>pres</a:t>
            </a:r>
            <a:r>
              <a:rPr lang="en-GB" sz="1200" dirty="0"/>
              <a:t>", "no one");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Serial.println</a:t>
            </a:r>
            <a:r>
              <a:rPr lang="en-GB" sz="1200" dirty="0"/>
              <a:t>("</a:t>
            </a:r>
            <a:r>
              <a:rPr lang="en-GB" sz="1200" dirty="0" err="1"/>
              <a:t>données</a:t>
            </a:r>
            <a:r>
              <a:rPr lang="en-GB" sz="1200" dirty="0"/>
              <a:t> </a:t>
            </a:r>
            <a:r>
              <a:rPr lang="en-GB" sz="1200" dirty="0" err="1"/>
              <a:t>envoyées</a:t>
            </a:r>
            <a:r>
              <a:rPr lang="en-GB" sz="1200" dirty="0"/>
              <a:t>");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pirState</a:t>
            </a:r>
            <a:r>
              <a:rPr lang="en-GB" sz="1200" dirty="0"/>
              <a:t> = LOW;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}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DDF47-1B58-2C41-A7E4-A10F8295E00C}"/>
              </a:ext>
            </a:extLst>
          </p:cNvPr>
          <p:cNvSpPr txBox="1"/>
          <p:nvPr/>
        </p:nvSpPr>
        <p:spPr>
          <a:xfrm>
            <a:off x="9133150" y="3613541"/>
            <a:ext cx="1665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Condition de détection d’absence et publication via le topic « </a:t>
            </a:r>
            <a:r>
              <a:rPr lang="fr-FR" sz="2000" dirty="0" err="1">
                <a:solidFill>
                  <a:srgbClr val="00B050"/>
                </a:solidFill>
              </a:rPr>
              <a:t>pres</a:t>
            </a:r>
            <a:r>
              <a:rPr lang="fr-FR" sz="2000" dirty="0">
                <a:solidFill>
                  <a:srgbClr val="00B050"/>
                </a:solidFill>
              </a:rPr>
              <a:t> »</a:t>
            </a:r>
          </a:p>
        </p:txBody>
      </p:sp>
    </p:spTree>
    <p:extLst>
      <p:ext uri="{BB962C8B-B14F-4D97-AF65-F5344CB8AC3E}">
        <p14:creationId xmlns:p14="http://schemas.microsoft.com/office/powerpoint/2010/main" val="457006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597C-9CFA-C74C-ABB4-61C6BD2BA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36536" cy="27782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Liste des instructions</a:t>
            </a:r>
          </a:p>
          <a:p>
            <a:pPr marL="914400" lvl="2" indent="0">
              <a:buNone/>
            </a:pPr>
            <a:r>
              <a:rPr lang="fr-FR" dirty="0"/>
              <a:t>	</a:t>
            </a:r>
          </a:p>
          <a:p>
            <a:pPr lvl="1"/>
            <a:r>
              <a:rPr lang="fr-FR" dirty="0"/>
              <a:t>Programme en python sous </a:t>
            </a:r>
            <a:r>
              <a:rPr lang="fr-FR" dirty="0" err="1"/>
              <a:t>Rasbian</a:t>
            </a:r>
            <a:endParaRPr lang="fr-FR" dirty="0"/>
          </a:p>
          <a:p>
            <a:pPr lvl="2"/>
            <a:r>
              <a:rPr lang="fr-FR" dirty="0"/>
              <a:t>Lecture des données reçu sous </a:t>
            </a:r>
            <a:r>
              <a:rPr lang="fr-FR" dirty="0" err="1"/>
              <a:t>Spyder</a:t>
            </a:r>
            <a:endParaRPr lang="fr-FR" dirty="0"/>
          </a:p>
          <a:p>
            <a:pPr lvl="1"/>
            <a:r>
              <a:rPr lang="fr-FR" dirty="0"/>
              <a:t>Réceptions des données en Bluetooth </a:t>
            </a:r>
            <a:r>
              <a:rPr lang="fr-FR" dirty="0" err="1"/>
              <a:t>low</a:t>
            </a:r>
            <a:r>
              <a:rPr lang="fr-FR" dirty="0"/>
              <a:t> </a:t>
            </a:r>
            <a:r>
              <a:rPr lang="fr-FR" dirty="0" err="1"/>
              <a:t>energy</a:t>
            </a:r>
            <a:endParaRPr lang="fr-FR" dirty="0"/>
          </a:p>
          <a:p>
            <a:pPr lvl="1"/>
            <a:r>
              <a:rPr lang="fr-FR" dirty="0"/>
              <a:t>Contient code pour s’appairer en Bluetooth au M5Stack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41E65-AE10-D843-AEA1-4E70B38D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164623" cy="1325563"/>
          </a:xfrm>
        </p:spPr>
        <p:txBody>
          <a:bodyPr>
            <a:normAutofit fontScale="90000"/>
          </a:bodyPr>
          <a:lstStyle/>
          <a:p>
            <a:r>
              <a:rPr lang="en-US" u="sng" dirty="0" err="1"/>
              <a:t>Noeud</a:t>
            </a:r>
            <a:r>
              <a:rPr lang="en-US" u="sng" dirty="0"/>
              <a:t> </a:t>
            </a:r>
            <a:r>
              <a:rPr lang="en-US" u="sng" dirty="0" err="1"/>
              <a:t>récepteur</a:t>
            </a:r>
            <a:r>
              <a:rPr lang="en-US" u="sng" dirty="0"/>
              <a:t>:</a:t>
            </a:r>
            <a:br>
              <a:rPr lang="en-US" dirty="0"/>
            </a:br>
            <a:r>
              <a:rPr lang="en-US" dirty="0"/>
              <a:t>	</a:t>
            </a:r>
            <a:r>
              <a:rPr lang="en-US" u="sng" dirty="0">
                <a:solidFill>
                  <a:srgbClr val="FF0000"/>
                </a:solidFill>
              </a:rPr>
              <a:t>Raspberry PI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7366FE-7FAC-BD40-BB48-B1B7A3711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547" y="3536157"/>
            <a:ext cx="2761456" cy="2761456"/>
          </a:xfrm>
          <a:prstGeom prst="rect">
            <a:avLst/>
          </a:prstGeom>
        </p:spPr>
      </p:pic>
      <p:pic>
        <p:nvPicPr>
          <p:cNvPr id="2052" name="Picture 4" descr="Raspberry Pi 3 Model 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825" y="1437403"/>
            <a:ext cx="2358537" cy="164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Ã©sultat de recherche d'images pour &quot;raspbian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5275" y="1437403"/>
            <a:ext cx="2332923" cy="15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5493" y="4603910"/>
            <a:ext cx="4528038" cy="18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71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1180730" y="949911"/>
            <a:ext cx="1056016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socket</a:t>
            </a:r>
          </a:p>
          <a:p>
            <a:r>
              <a:rPr lang="en-US" dirty="0"/>
              <a:t>import time</a:t>
            </a:r>
          </a:p>
          <a:p>
            <a:r>
              <a:rPr lang="en-US" dirty="0" err="1"/>
              <a:t>client_socket</a:t>
            </a:r>
            <a:r>
              <a:rPr lang="en-US" dirty="0"/>
              <a:t>=</a:t>
            </a:r>
            <a:r>
              <a:rPr lang="en-US" dirty="0" err="1"/>
              <a:t>socket.socket</a:t>
            </a:r>
            <a:r>
              <a:rPr lang="en-US" dirty="0"/>
              <a:t>(</a:t>
            </a:r>
            <a:r>
              <a:rPr lang="en-US" dirty="0" err="1"/>
              <a:t>socket.AF_BLUETOOTH,socket.SOCK_STREAM,socket.BTPROTO_RFCOMM</a:t>
            </a:r>
            <a:r>
              <a:rPr lang="en-US" dirty="0"/>
              <a:t>)</a:t>
            </a:r>
          </a:p>
          <a:p>
            <a:r>
              <a:rPr lang="en-US" dirty="0" err="1"/>
              <a:t>client_socket.connect</a:t>
            </a:r>
            <a:r>
              <a:rPr lang="en-US" dirty="0"/>
              <a:t>(("80:7D:3A:DC:A9:62",1))</a:t>
            </a:r>
          </a:p>
          <a:p>
            <a:r>
              <a:rPr lang="en-US" dirty="0"/>
              <a:t>while True:</a:t>
            </a:r>
          </a:p>
          <a:p>
            <a:r>
              <a:rPr lang="en-US" dirty="0"/>
              <a:t>    now = </a:t>
            </a:r>
            <a:r>
              <a:rPr lang="en-US" dirty="0" err="1"/>
              <a:t>time.strftime</a:t>
            </a:r>
            <a:r>
              <a:rPr lang="en-US" dirty="0"/>
              <a:t>("%c")</a:t>
            </a:r>
          </a:p>
          <a:p>
            <a:r>
              <a:rPr lang="en-US" dirty="0"/>
              <a:t>    size = 9600</a:t>
            </a:r>
          </a:p>
          <a:p>
            <a:r>
              <a:rPr lang="en-US" dirty="0"/>
              <a:t>    data = </a:t>
            </a:r>
            <a:r>
              <a:rPr lang="en-US" dirty="0" err="1"/>
              <a:t>client_socket.recv</a:t>
            </a:r>
            <a:r>
              <a:rPr lang="en-US" dirty="0"/>
              <a:t>(size)</a:t>
            </a:r>
          </a:p>
          <a:p>
            <a:r>
              <a:rPr lang="en-US" dirty="0"/>
              <a:t>    print(data)    print(now)</a:t>
            </a:r>
          </a:p>
          <a:p>
            <a:r>
              <a:rPr lang="en-US" dirty="0"/>
              <a:t>    </a:t>
            </a:r>
            <a:r>
              <a:rPr lang="en-US" dirty="0" err="1"/>
              <a:t>client_socket.sendall</a:t>
            </a:r>
            <a:r>
              <a:rPr lang="en-US" dirty="0"/>
              <a:t>(data)</a:t>
            </a:r>
          </a:p>
          <a:p>
            <a:r>
              <a:rPr lang="en-US" dirty="0" err="1"/>
              <a:t>client_socket.close</a:t>
            </a:r>
            <a:r>
              <a:rPr lang="en-US" dirty="0"/>
              <a:t>()</a:t>
            </a:r>
          </a:p>
          <a:p>
            <a:r>
              <a:rPr lang="en-US" dirty="0"/>
              <a:t>#  print(" </a:t>
            </a:r>
            <a:r>
              <a:rPr lang="en-US" dirty="0" err="1"/>
              <a:t>recherche</a:t>
            </a:r>
            <a:r>
              <a:rPr lang="en-US" dirty="0"/>
              <a:t> des </a:t>
            </a:r>
            <a:r>
              <a:rPr lang="en-US" dirty="0" err="1"/>
              <a:t>appareils</a:t>
            </a:r>
            <a:r>
              <a:rPr lang="en-US" dirty="0"/>
              <a:t> BLT “)</a:t>
            </a:r>
          </a:p>
          <a:p>
            <a:r>
              <a:rPr lang="en-US" dirty="0"/>
              <a:t>#</a:t>
            </a:r>
            <a:r>
              <a:rPr lang="en-US" dirty="0" err="1"/>
              <a:t>nearby_devices</a:t>
            </a:r>
            <a:r>
              <a:rPr lang="en-US" dirty="0"/>
              <a:t>=</a:t>
            </a:r>
            <a:r>
              <a:rPr lang="en-US" dirty="0" err="1"/>
              <a:t>discover_devices</a:t>
            </a:r>
            <a:r>
              <a:rPr lang="en-US" dirty="0"/>
              <a:t>(</a:t>
            </a:r>
            <a:r>
              <a:rPr lang="en-US" dirty="0" err="1"/>
              <a:t>lookup_names</a:t>
            </a:r>
            <a:r>
              <a:rPr lang="en-US" dirty="0"/>
              <a:t> = True)</a:t>
            </a:r>
          </a:p>
          <a:p>
            <a:r>
              <a:rPr lang="en-US" dirty="0"/>
              <a:t>#print("found %d devices" %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nearby_devices</a:t>
            </a:r>
            <a:r>
              <a:rPr lang="en-US" dirty="0"/>
              <a:t>))</a:t>
            </a:r>
          </a:p>
          <a:p>
            <a:r>
              <a:rPr lang="en-US" dirty="0"/>
              <a:t>#for name, </a:t>
            </a:r>
            <a:r>
              <a:rPr lang="en-US" dirty="0" err="1"/>
              <a:t>addr</a:t>
            </a:r>
            <a:r>
              <a:rPr lang="en-US" dirty="0"/>
              <a:t> in </a:t>
            </a:r>
            <a:r>
              <a:rPr lang="en-US" dirty="0" err="1"/>
              <a:t>nearby_devices</a:t>
            </a:r>
            <a:r>
              <a:rPr lang="en-US" dirty="0"/>
              <a:t>:</a:t>
            </a:r>
          </a:p>
          <a:p>
            <a:r>
              <a:rPr lang="en-US" dirty="0"/>
              <a:t>#    print(" %s - %s" % (</a:t>
            </a:r>
            <a:r>
              <a:rPr lang="en-US" dirty="0" err="1"/>
              <a:t>addr</a:t>
            </a:r>
            <a:r>
              <a:rPr lang="en-US" dirty="0"/>
              <a:t>, name))#</a:t>
            </a:r>
            <a:r>
              <a:rPr lang="en-US" dirty="0" err="1"/>
              <a:t>target_name</a:t>
            </a:r>
            <a:r>
              <a:rPr lang="en-US" dirty="0"/>
              <a:t> = "Belleudy_</a:t>
            </a:r>
            <a:r>
              <a:rPr lang="en-US" dirty="0" err="1"/>
              <a:t>BTServer</a:t>
            </a:r>
            <a:r>
              <a:rPr lang="en-US" dirty="0"/>
              <a:t>"#for name, </a:t>
            </a:r>
            <a:r>
              <a:rPr lang="en-US" dirty="0" err="1"/>
              <a:t>addr</a:t>
            </a:r>
            <a:r>
              <a:rPr lang="en-US" dirty="0"/>
              <a:t> in </a:t>
            </a:r>
            <a:r>
              <a:rPr lang="en-US" dirty="0" err="1"/>
              <a:t>nearby_devices</a:t>
            </a:r>
            <a:r>
              <a:rPr lang="en-US" dirty="0"/>
              <a:t>:</a:t>
            </a:r>
          </a:p>
          <a:p>
            <a:r>
              <a:rPr lang="en-US" dirty="0"/>
              <a:t>#    if </a:t>
            </a:r>
            <a:r>
              <a:rPr lang="en-US" dirty="0" err="1"/>
              <a:t>target_name</a:t>
            </a:r>
            <a:r>
              <a:rPr lang="en-US" dirty="0"/>
              <a:t> == </a:t>
            </a:r>
            <a:r>
              <a:rPr lang="en-US" dirty="0" err="1"/>
              <a:t>addr:print</a:t>
            </a:r>
            <a:r>
              <a:rPr lang="en-US" dirty="0"/>
              <a:t>("</a:t>
            </a:r>
            <a:r>
              <a:rPr lang="en-US" dirty="0" err="1"/>
              <a:t>OK_name_server</a:t>
            </a:r>
            <a:r>
              <a:rPr lang="en-US" dirty="0"/>
              <a:t>\n")</a:t>
            </a:r>
          </a:p>
          <a:p>
            <a:r>
              <a:rPr lang="en-US" dirty="0"/>
              <a:t>#       </a:t>
            </a:r>
            <a:r>
              <a:rPr lang="en-US" dirty="0" err="1"/>
              <a:t>target_address</a:t>
            </a:r>
            <a:r>
              <a:rPr lang="en-US" dirty="0"/>
              <a:t> = </a:t>
            </a:r>
            <a:r>
              <a:rPr lang="en-US" dirty="0" err="1"/>
              <a:t>addr</a:t>
            </a:r>
            <a:r>
              <a:rPr lang="en-US" dirty="0"/>
              <a:t> </a:t>
            </a:r>
          </a:p>
          <a:p>
            <a:r>
              <a:rPr lang="en-US" dirty="0"/>
              <a:t>#       print("</a:t>
            </a:r>
            <a:r>
              <a:rPr lang="en-US" dirty="0" err="1"/>
              <a:t>OK_name_server</a:t>
            </a:r>
            <a:r>
              <a:rPr lang="en-US" dirty="0"/>
              <a:t>\n") </a:t>
            </a:r>
          </a:p>
          <a:p>
            <a:r>
              <a:rPr lang="en-US" dirty="0"/>
              <a:t>#       break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807A1F-D9CE-924D-82AD-D09997948412}"/>
              </a:ext>
            </a:extLst>
          </p:cNvPr>
          <p:cNvSpPr txBox="1"/>
          <p:nvPr/>
        </p:nvSpPr>
        <p:spPr>
          <a:xfrm>
            <a:off x="3405352" y="273269"/>
            <a:ext cx="3171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partie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Raspberry</a:t>
            </a:r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 après souscription au topic</a:t>
            </a:r>
          </a:p>
        </p:txBody>
      </p:sp>
    </p:spTree>
    <p:extLst>
      <p:ext uri="{BB962C8B-B14F-4D97-AF65-F5344CB8AC3E}">
        <p14:creationId xmlns:p14="http://schemas.microsoft.com/office/powerpoint/2010/main" val="2378619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962891" y="0"/>
            <a:ext cx="10515600" cy="1325563"/>
          </a:xfrm>
        </p:spPr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1) Objectifs du projet</a:t>
            </a:r>
          </a:p>
          <a:p>
            <a:r>
              <a:rPr lang="fr-FR" dirty="0"/>
              <a:t>2)Présentation des capteurs</a:t>
            </a:r>
          </a:p>
          <a:p>
            <a:r>
              <a:rPr lang="fr-FR" dirty="0"/>
              <a:t>3)Présentation du travail effectué</a:t>
            </a:r>
          </a:p>
        </p:txBody>
      </p:sp>
    </p:spTree>
    <p:extLst>
      <p:ext uri="{BB962C8B-B14F-4D97-AF65-F5344CB8AC3E}">
        <p14:creationId xmlns:p14="http://schemas.microsoft.com/office/powerpoint/2010/main" val="39244332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E2AB-CE2D-A442-AA04-02F52FCA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07964"/>
            <a:ext cx="2747963" cy="851176"/>
          </a:xfrm>
        </p:spPr>
        <p:txBody>
          <a:bodyPr/>
          <a:lstStyle/>
          <a:p>
            <a:r>
              <a:rPr lang="fr-FR" err="1"/>
              <a:t>Flowchart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493C1-B22A-9E41-9ABD-97EB46BB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37" y="1059140"/>
            <a:ext cx="10140298" cy="49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505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02131" y="2601885"/>
            <a:ext cx="77890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800" dirty="0"/>
              <a:t>LE CAPTEUR DE DISTANCE</a:t>
            </a:r>
          </a:p>
        </p:txBody>
      </p:sp>
    </p:spTree>
    <p:extLst>
      <p:ext uri="{BB962C8B-B14F-4D97-AF65-F5344CB8AC3E}">
        <p14:creationId xmlns:p14="http://schemas.microsoft.com/office/powerpoint/2010/main" val="8981466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0753" y="0"/>
            <a:ext cx="10515600" cy="1325563"/>
          </a:xfrm>
        </p:spPr>
        <p:txBody>
          <a:bodyPr/>
          <a:lstStyle/>
          <a:p>
            <a:r>
              <a:rPr lang="fr-FR" u="sng" dirty="0">
                <a:latin typeface="+mn-lt"/>
              </a:rPr>
              <a:t>-Le capteur de distance: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38139" y="1562793"/>
            <a:ext cx="4372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Le capteur de distance permettra de calculer la distance entre l’enfant et la zone de danger, envoyer l’information et permettre à l’assistance vocale de prévenir si le danger approche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39" y="3644698"/>
            <a:ext cx="5981700" cy="273961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39831" y="3638522"/>
            <a:ext cx="1546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ZONE 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DE 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DANGER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40" y="4261349"/>
            <a:ext cx="1828804" cy="1828804"/>
          </a:xfrm>
          <a:prstGeom prst="rect">
            <a:avLst/>
          </a:prstGeom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22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1180477"/>
            <a:ext cx="33813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391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502" y="-94134"/>
            <a:ext cx="10515600" cy="1325563"/>
          </a:xfrm>
        </p:spPr>
        <p:txBody>
          <a:bodyPr/>
          <a:lstStyle/>
          <a:p>
            <a:r>
              <a:rPr lang="fr-FR" u="sng" dirty="0">
                <a:latin typeface="+mn-lt"/>
              </a:rPr>
              <a:t>-Caractéristiques du capteur: </a:t>
            </a:r>
            <a:r>
              <a:rPr lang="fr-FR" dirty="0">
                <a:latin typeface="+mn-lt"/>
              </a:rPr>
              <a:t>HC-SR04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6884" y="1231429"/>
            <a:ext cx="10515600" cy="4351338"/>
          </a:xfrm>
        </p:spPr>
        <p:txBody>
          <a:bodyPr>
            <a:normAutofit/>
          </a:bodyPr>
          <a:lstStyle/>
          <a:p>
            <a:r>
              <a:rPr lang="fr-FR" sz="1800" dirty="0"/>
              <a:t>Dimensions : 45 mm x 20 mm x 15 mm</a:t>
            </a:r>
          </a:p>
          <a:p>
            <a:r>
              <a:rPr lang="fr-FR" sz="1800" dirty="0"/>
              <a:t>Plage de mesure : 2cm à 400cm</a:t>
            </a:r>
          </a:p>
          <a:p>
            <a:r>
              <a:rPr lang="fr-FR" sz="1800" dirty="0"/>
              <a:t>Résolution de la mesure : 0,3cm</a:t>
            </a:r>
          </a:p>
          <a:p>
            <a:r>
              <a:rPr lang="fr-FR" sz="1800" dirty="0"/>
              <a:t>Angle de mesure efficace : 15°</a:t>
            </a:r>
          </a:p>
          <a:p>
            <a:r>
              <a:rPr lang="fr-FR" sz="1800" dirty="0"/>
              <a:t>Largeur d’impulsion sur l’entrée de déclenchement: 10 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23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047" y="783356"/>
            <a:ext cx="3116390" cy="30503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08173"/>
            <a:ext cx="6019800" cy="283073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431577" y="4607303"/>
            <a:ext cx="3383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1)Impulsion de 10us sur la broche trigger </a:t>
            </a:r>
          </a:p>
          <a:p>
            <a:r>
              <a:rPr lang="fr-FR" sz="1200" dirty="0"/>
              <a:t>2)Le capteur envoie une série de 8 impulsions ultrasoniques à 40kHz</a:t>
            </a:r>
          </a:p>
          <a:p>
            <a:r>
              <a:rPr lang="fr-FR" sz="1200" dirty="0"/>
              <a:t>3)Les ultrasons se propagent dans l’air jusqu’à toucher un obstacle et retourne dans l’autre sens vers le capteur</a:t>
            </a:r>
          </a:p>
          <a:p>
            <a:r>
              <a:rPr lang="fr-FR" sz="1200" dirty="0"/>
              <a:t>4)Le capteur détecte l’écho et clôture la prise de mesure</a:t>
            </a:r>
          </a:p>
        </p:txBody>
      </p:sp>
    </p:spTree>
    <p:extLst>
      <p:ext uri="{BB962C8B-B14F-4D97-AF65-F5344CB8AC3E}">
        <p14:creationId xmlns:p14="http://schemas.microsoft.com/office/powerpoint/2010/main" val="386344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-164707"/>
            <a:ext cx="10515600" cy="1325563"/>
          </a:xfrm>
        </p:spPr>
        <p:txBody>
          <a:bodyPr/>
          <a:lstStyle/>
          <a:p>
            <a:r>
              <a:rPr lang="fr-FR" u="sng" dirty="0">
                <a:latin typeface="+mn-lt"/>
              </a:rPr>
              <a:t>-Broches de connexion: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97" y="1511517"/>
            <a:ext cx="4620270" cy="281026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24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05196" y="1900989"/>
            <a:ext cx="6236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Vcc</a:t>
            </a:r>
            <a:r>
              <a:rPr lang="fr-FR" dirty="0"/>
              <a:t> = Alimentation +5V DC</a:t>
            </a:r>
          </a:p>
          <a:p>
            <a:endParaRPr lang="fr-FR" dirty="0"/>
          </a:p>
          <a:p>
            <a:r>
              <a:rPr lang="fr-FR" b="1" dirty="0" err="1"/>
              <a:t>Trig</a:t>
            </a:r>
            <a:r>
              <a:rPr lang="fr-FR" dirty="0"/>
              <a:t> = Entrée de déclenchement de la mesure (Trigger input)</a:t>
            </a:r>
          </a:p>
          <a:p>
            <a:endParaRPr lang="fr-FR" dirty="0"/>
          </a:p>
          <a:p>
            <a:r>
              <a:rPr lang="fr-FR" b="1" dirty="0"/>
              <a:t>Echo</a:t>
            </a:r>
            <a:r>
              <a:rPr lang="fr-FR" dirty="0"/>
              <a:t> = Sortie de mesure donnée en écho (Echo output)</a:t>
            </a:r>
          </a:p>
          <a:p>
            <a:endParaRPr lang="fr-FR" dirty="0"/>
          </a:p>
          <a:p>
            <a:r>
              <a:rPr lang="fr-FR" b="1" dirty="0"/>
              <a:t>GND</a:t>
            </a:r>
            <a:r>
              <a:rPr lang="fr-FR" dirty="0"/>
              <a:t> = masse de l’alimentation</a:t>
            </a:r>
          </a:p>
        </p:txBody>
      </p:sp>
    </p:spTree>
    <p:extLst>
      <p:ext uri="{BB962C8B-B14F-4D97-AF65-F5344CB8AC3E}">
        <p14:creationId xmlns:p14="http://schemas.microsoft.com/office/powerpoint/2010/main" val="161867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7644" y="-257401"/>
            <a:ext cx="10515600" cy="1325563"/>
          </a:xfrm>
        </p:spPr>
        <p:txBody>
          <a:bodyPr/>
          <a:lstStyle/>
          <a:p>
            <a:r>
              <a:rPr lang="fr-FR" u="sng" dirty="0"/>
              <a:t>-Architecture matériel et logiciel: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147155" y="1491183"/>
            <a:ext cx="112304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Raspberry Pi: </a:t>
            </a:r>
          </a:p>
          <a:p>
            <a:r>
              <a:rPr lang="fr-FR" dirty="0"/>
              <a:t>                          - code python qui récupère les données du capteur lié au M5 </a:t>
            </a:r>
            <a:r>
              <a:rPr lang="fr-FR" dirty="0" err="1"/>
              <a:t>Stack</a:t>
            </a:r>
            <a:r>
              <a:rPr lang="fr-FR" dirty="0"/>
              <a:t> </a:t>
            </a:r>
          </a:p>
        </p:txBody>
      </p:sp>
      <p:sp>
        <p:nvSpPr>
          <p:cNvPr id="5" name="ZoneTexte 4"/>
          <p:cNvSpPr txBox="1"/>
          <p:nvPr/>
        </p:nvSpPr>
        <p:spPr>
          <a:xfrm>
            <a:off x="1147155" y="2245444"/>
            <a:ext cx="8395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M5 </a:t>
            </a:r>
            <a:r>
              <a:rPr lang="fr-FR" u="sng" dirty="0" err="1"/>
              <a:t>Stack</a:t>
            </a:r>
            <a:r>
              <a:rPr lang="fr-FR" dirty="0"/>
              <a:t>: </a:t>
            </a:r>
          </a:p>
          <a:p>
            <a:r>
              <a:rPr lang="fr-FR" dirty="0"/>
              <a:t>	 - Programme en C pour la réception des données du capteur.</a:t>
            </a:r>
          </a:p>
          <a:p>
            <a:r>
              <a:rPr lang="fr-FR" dirty="0"/>
              <a:t>	 - Affichage de la distance entre le capteur (zone de danger) et l’enfant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8" t="3430" r="19468" b="5917"/>
          <a:stretch/>
        </p:blipFill>
        <p:spPr>
          <a:xfrm>
            <a:off x="3220236" y="4874620"/>
            <a:ext cx="1188000" cy="115200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916" y="4988350"/>
            <a:ext cx="1586188" cy="1021151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444" y="3323507"/>
            <a:ext cx="1667264" cy="1249006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166" y="4727246"/>
            <a:ext cx="1431820" cy="1543357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147155" y="778440"/>
            <a:ext cx="3978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u="sng" dirty="0"/>
              <a:t>a)Matériel</a:t>
            </a:r>
            <a:r>
              <a:rPr lang="fr-FR" sz="2800" dirty="0"/>
              <a:t>:</a:t>
            </a:r>
          </a:p>
        </p:txBody>
      </p:sp>
      <p:sp>
        <p:nvSpPr>
          <p:cNvPr id="17" name="Espace réservé du numéro de diapositive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25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467" y="3297662"/>
            <a:ext cx="1690688" cy="1690688"/>
          </a:xfrm>
          <a:prstGeom prst="rect">
            <a:avLst/>
          </a:prstGeom>
        </p:spPr>
      </p:pic>
      <p:cxnSp>
        <p:nvCxnSpPr>
          <p:cNvPr id="11" name="Connecteur droit 10"/>
          <p:cNvCxnSpPr/>
          <p:nvPr/>
        </p:nvCxnSpPr>
        <p:spPr>
          <a:xfrm>
            <a:off x="2208647" y="4443663"/>
            <a:ext cx="1263222" cy="4309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850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26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59" y="1502757"/>
            <a:ext cx="5249322" cy="39369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56710" y="324545"/>
            <a:ext cx="633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</a:t>
            </a:r>
            <a:r>
              <a:rPr lang="fr-FR" sz="2800" u="sng" dirty="0"/>
              <a:t>Câblage capteur de distance / M5Stack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660849" y="1502757"/>
            <a:ext cx="3191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4 câbles branchés: </a:t>
            </a:r>
          </a:p>
          <a:p>
            <a:endParaRPr lang="fr-FR" dirty="0"/>
          </a:p>
          <a:p>
            <a:r>
              <a:rPr lang="fr-FR" dirty="0"/>
              <a:t>-Le +5V</a:t>
            </a:r>
          </a:p>
          <a:p>
            <a:r>
              <a:rPr lang="fr-FR" dirty="0"/>
              <a:t>-La terre (GND)</a:t>
            </a:r>
          </a:p>
          <a:p>
            <a:r>
              <a:rPr lang="fr-FR" dirty="0"/>
              <a:t>-Trigger </a:t>
            </a:r>
            <a:r>
              <a:rPr lang="fr-FR" dirty="0">
                <a:sym typeface="Wingdings" panose="05000000000000000000" pitchFamily="2" charset="2"/>
              </a:rPr>
              <a:t>: broche 5 bleu</a:t>
            </a:r>
          </a:p>
          <a:p>
            <a:r>
              <a:rPr lang="fr-FR" dirty="0">
                <a:sym typeface="Wingdings" panose="05000000000000000000" pitchFamily="2" charset="2"/>
              </a:rPr>
              <a:t>-Echo : broche 2 bleu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7228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830424" y="195943"/>
            <a:ext cx="2948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u="sng" dirty="0"/>
              <a:t>b)Logiciel: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27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69408" y="2526311"/>
            <a:ext cx="43387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Pour le </a:t>
            </a:r>
            <a:r>
              <a:rPr lang="fr-FR" dirty="0" err="1"/>
              <a:t>raspberry</a:t>
            </a:r>
            <a:r>
              <a:rPr lang="fr-FR" dirty="0"/>
              <a:t>: - Spyder </a:t>
            </a:r>
          </a:p>
          <a:p>
            <a:r>
              <a:rPr lang="fr-FR" dirty="0"/>
              <a:t>	               - Raspbian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69408" y="748352"/>
            <a:ext cx="556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M5Stack: - Arduino : programme codé en </a:t>
            </a:r>
            <a:r>
              <a:rPr lang="fr-FR" dirty="0" err="1"/>
              <a:t>Micro_Python</a:t>
            </a:r>
            <a:r>
              <a:rPr lang="fr-FR" dirty="0"/>
              <a:t> 		et Bash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981" y="573579"/>
            <a:ext cx="5281238" cy="5670948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1958410" y="1609439"/>
            <a:ext cx="3640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Code inséré sur le M5Stack qui nous permet de récupérer les données du capteur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5431094" y="1999998"/>
            <a:ext cx="415637" cy="16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08" r="15593" b="30068"/>
          <a:stretch/>
        </p:blipFill>
        <p:spPr>
          <a:xfrm>
            <a:off x="492851" y="3172642"/>
            <a:ext cx="3527888" cy="341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657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28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40" y="1766497"/>
            <a:ext cx="3238500" cy="24479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8580" y="121298"/>
            <a:ext cx="7427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/>
              <a:t>-Affichage des distances: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0547" y="1218797"/>
            <a:ext cx="508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Lecture des données directement sur le M5stack: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56" y="1766497"/>
            <a:ext cx="3128088" cy="417078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599853" y="1218797"/>
            <a:ext cx="475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Récupération des données sur le Raspberry Pi 3:</a:t>
            </a:r>
          </a:p>
        </p:txBody>
      </p:sp>
    </p:spTree>
    <p:extLst>
      <p:ext uri="{BB962C8B-B14F-4D97-AF65-F5344CB8AC3E}">
        <p14:creationId xmlns:p14="http://schemas.microsoft.com/office/powerpoint/2010/main" val="272902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76400" y="0"/>
            <a:ext cx="10515600" cy="1325563"/>
          </a:xfrm>
        </p:spPr>
        <p:txBody>
          <a:bodyPr/>
          <a:lstStyle/>
          <a:p>
            <a:r>
              <a:rPr lang="fr-FR" dirty="0"/>
              <a:t>Alerte sonore en fonction d’une distance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18382" r="17424" b="22388"/>
          <a:stretch/>
        </p:blipFill>
        <p:spPr>
          <a:xfrm rot="5400000">
            <a:off x="7689025" y="4688087"/>
            <a:ext cx="1944000" cy="10440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2550" y="2200731"/>
            <a:ext cx="2328407" cy="174630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980" y="2512520"/>
            <a:ext cx="1954374" cy="1122725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754" y="1887741"/>
            <a:ext cx="3650871" cy="235034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944" y="4435374"/>
            <a:ext cx="1632489" cy="93781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81" t="5521" r="12331" b="-4983"/>
          <a:stretch/>
        </p:blipFill>
        <p:spPr>
          <a:xfrm rot="19430845">
            <a:off x="9324952" y="4641215"/>
            <a:ext cx="956821" cy="793461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9926617" y="3635245"/>
            <a:ext cx="1782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« Attention danger à proximité ! »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-54796" y="1506115"/>
            <a:ext cx="31766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Réglage distance d’alerte (2m)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5262949" y="1536066"/>
            <a:ext cx="4181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Connexion enceinte BT / </a:t>
            </a:r>
            <a:r>
              <a:rPr lang="fr-FR" dirty="0" err="1"/>
              <a:t>Raspberry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36741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695" y="0"/>
            <a:ext cx="10515600" cy="1325563"/>
          </a:xfrm>
        </p:spPr>
        <p:txBody>
          <a:bodyPr/>
          <a:lstStyle/>
          <a:p>
            <a:r>
              <a:rPr lang="fr-FR" u="sng" dirty="0"/>
              <a:t>Objectifs du projet par cour/professeur: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571105" y="2069869"/>
            <a:ext cx="7232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Belleudy</a:t>
            </a:r>
            <a:r>
              <a:rPr lang="fr-FR" dirty="0"/>
              <a:t>: Utilisation du Raspberry / WIFI / Arduino / Machine </a:t>
            </a:r>
            <a:r>
              <a:rPr lang="fr-FR" dirty="0" err="1"/>
              <a:t>learning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Peraldi</a:t>
            </a:r>
            <a:r>
              <a:rPr lang="fr-FR" dirty="0"/>
              <a:t>: OM2M / (Sécurité) / Google Home / Broker</a:t>
            </a:r>
          </a:p>
          <a:p>
            <a:endParaRPr lang="fr-FR" dirty="0"/>
          </a:p>
          <a:p>
            <a:r>
              <a:rPr lang="fr-FR" dirty="0"/>
              <a:t>Bruno: App Mobile / Data Base / Docker / </a:t>
            </a:r>
            <a:r>
              <a:rPr lang="fr-FR" dirty="0" err="1"/>
              <a:t>Crossplatefrom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09892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6" y="1495247"/>
            <a:ext cx="3724795" cy="404869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640538" y="2393217"/>
            <a:ext cx="4738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Bibliothèque « </a:t>
            </a:r>
            <a:r>
              <a:rPr lang="fr-FR" sz="1200" dirty="0" err="1"/>
              <a:t>pygame</a:t>
            </a:r>
            <a:r>
              <a:rPr lang="fr-FR" sz="1200" dirty="0"/>
              <a:t> » qui nous permettra de pouvoir lire un son</a:t>
            </a:r>
          </a:p>
        </p:txBody>
      </p:sp>
      <p:cxnSp>
        <p:nvCxnSpPr>
          <p:cNvPr id="7" name="Connecteur droit avec flèche 6"/>
          <p:cNvCxnSpPr>
            <a:endCxn id="5" idx="1"/>
          </p:cNvCxnSpPr>
          <p:nvPr/>
        </p:nvCxnSpPr>
        <p:spPr>
          <a:xfrm flipV="1">
            <a:off x="2869926" y="2531717"/>
            <a:ext cx="1770612" cy="218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/>
          <p:cNvSpPr txBox="1"/>
          <p:nvPr/>
        </p:nvSpPr>
        <p:spPr>
          <a:xfrm>
            <a:off x="4640538" y="3157817"/>
            <a:ext cx="3715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Module mixer : chargement des sons </a:t>
            </a:r>
          </a:p>
        </p:txBody>
      </p:sp>
      <p:cxnSp>
        <p:nvCxnSpPr>
          <p:cNvPr id="9" name="Connecteur droit avec flèche 8"/>
          <p:cNvCxnSpPr/>
          <p:nvPr/>
        </p:nvCxnSpPr>
        <p:spPr>
          <a:xfrm>
            <a:off x="2213221" y="3304662"/>
            <a:ext cx="2427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>
            <a:off x="4348065" y="4672707"/>
            <a:ext cx="1704311" cy="54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/>
          <p:cNvSpPr txBox="1"/>
          <p:nvPr/>
        </p:nvSpPr>
        <p:spPr>
          <a:xfrm>
            <a:off x="2145874" y="161447"/>
            <a:ext cx="86345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dirty="0"/>
              <a:t>Code permettant de lancer une alerte sonore</a:t>
            </a:r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3760237" y="3517640"/>
            <a:ext cx="1101012" cy="433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4867388" y="3879531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Son téléchargé: 287.wav =&gt; programmation dans la variable « </a:t>
            </a:r>
            <a:r>
              <a:rPr lang="fr-FR" sz="1200" dirty="0" err="1"/>
              <a:t>sound</a:t>
            </a:r>
            <a:r>
              <a:rPr lang="fr-FR" sz="1200" dirty="0"/>
              <a:t> »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6052376" y="5075264"/>
            <a:ext cx="439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« </a:t>
            </a:r>
            <a:r>
              <a:rPr lang="fr-FR" sz="1200" dirty="0" err="1"/>
              <a:t>Sound.play</a:t>
            </a:r>
            <a:r>
              <a:rPr lang="fr-FR" sz="1200" dirty="0"/>
              <a:t> » : Lancement du son dès qu’un seuil d’alerte est reçu </a:t>
            </a:r>
          </a:p>
        </p:txBody>
      </p:sp>
    </p:spTree>
    <p:extLst>
      <p:ext uri="{BB962C8B-B14F-4D97-AF65-F5344CB8AC3E}">
        <p14:creationId xmlns:p14="http://schemas.microsoft.com/office/powerpoint/2010/main" val="1852351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41930" y="311447"/>
            <a:ext cx="7581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Connexion du Google Home au </a:t>
            </a:r>
            <a:r>
              <a:rPr lang="fr-FR" sz="2800" dirty="0" err="1"/>
              <a:t>raspberry</a:t>
            </a:r>
            <a:endParaRPr lang="fr-FR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58" y="1524388"/>
            <a:ext cx="2840209" cy="182846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92" y="1099654"/>
            <a:ext cx="2677928" cy="26779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37" y="1619218"/>
            <a:ext cx="871728" cy="11986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76" y="3566289"/>
            <a:ext cx="1660849" cy="295409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474928" y="4313880"/>
            <a:ext cx="4012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Smartphone connecté au réseau wifi </a:t>
            </a:r>
            <a:r>
              <a:rPr lang="fr-FR" sz="1600" dirty="0" err="1"/>
              <a:t>lp-iotia</a:t>
            </a:r>
            <a:r>
              <a:rPr lang="fr-FR" sz="1600" dirty="0"/>
              <a:t>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01400" y="4313880"/>
            <a:ext cx="378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Raspberry</a:t>
            </a:r>
            <a:r>
              <a:rPr lang="fr-FR" sz="1600" dirty="0"/>
              <a:t> connectée au réseau wifi </a:t>
            </a:r>
            <a:r>
              <a:rPr lang="fr-FR" sz="1600" dirty="0" err="1"/>
              <a:t>lp-iotia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155597" y="6000557"/>
            <a:ext cx="367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Site « ifttt.com » nous permettant de personnaliser les annonces faites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519340" y="6009401"/>
            <a:ext cx="44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Impossibilité d’utiliser le GH pour faire les alertes…</a:t>
            </a:r>
          </a:p>
        </p:txBody>
      </p:sp>
    </p:spTree>
    <p:extLst>
      <p:ext uri="{BB962C8B-B14F-4D97-AF65-F5344CB8AC3E}">
        <p14:creationId xmlns:p14="http://schemas.microsoft.com/office/powerpoint/2010/main" val="165335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1)Objectif du projet: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/>
              <a:t>Créer un système intelligent de surveillance et de régulation du comportement pour les besoins de l’enfant :</a:t>
            </a:r>
          </a:p>
          <a:p>
            <a:r>
              <a:rPr lang="fr-FR" dirty="0"/>
              <a:t>Permettant d’informer les parents en temps réel</a:t>
            </a:r>
          </a:p>
          <a:p>
            <a:r>
              <a:rPr lang="fr-FR" dirty="0"/>
              <a:t>Permettant d’informer l’enfant en temps réel</a:t>
            </a:r>
          </a:p>
          <a:p>
            <a:r>
              <a:rPr lang="fr-FR" dirty="0"/>
              <a:t>Permettant de sécuriser l’environnement</a:t>
            </a:r>
          </a:p>
          <a:p>
            <a:r>
              <a:rPr lang="fr-FR" dirty="0"/>
              <a:t>Permettant d’adapter l’ambiance selon les besoins de l’enfant</a:t>
            </a:r>
          </a:p>
          <a:p>
            <a:r>
              <a:rPr lang="fr-FR" dirty="0"/>
              <a:t> A partir de capteurs permettant de contrôler</a:t>
            </a:r>
          </a:p>
          <a:p>
            <a:pPr lvl="1"/>
            <a:r>
              <a:rPr lang="fr-FR" dirty="0"/>
              <a:t>Des actionneurs (verrous, portes…)</a:t>
            </a:r>
          </a:p>
          <a:p>
            <a:pPr lvl="1"/>
            <a:r>
              <a:rPr lang="fr-FR" dirty="0"/>
              <a:t>Des médias (télé, radio…) </a:t>
            </a:r>
          </a:p>
          <a:p>
            <a:pPr lvl="1"/>
            <a:r>
              <a:rPr lang="fr-FR" dirty="0"/>
              <a:t>Le système Google Home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05595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-Liste du matériel 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92889"/>
          </a:xfrm>
        </p:spPr>
        <p:txBody>
          <a:bodyPr/>
          <a:lstStyle/>
          <a:p>
            <a:r>
              <a:rPr lang="fr-FR" dirty="0"/>
              <a:t>1 capteurs de présence </a:t>
            </a:r>
            <a:r>
              <a:rPr lang="fr-FR" dirty="0">
                <a:solidFill>
                  <a:srgbClr val="FF0000"/>
                </a:solidFill>
              </a:rPr>
              <a:t>(à fournir)</a:t>
            </a:r>
          </a:p>
          <a:p>
            <a:r>
              <a:rPr lang="fr-FR" dirty="0"/>
              <a:t>1 capteurs de distance </a:t>
            </a:r>
            <a:r>
              <a:rPr lang="fr-FR" dirty="0">
                <a:solidFill>
                  <a:srgbClr val="FF0000"/>
                </a:solidFill>
              </a:rPr>
              <a:t>(à fournir)</a:t>
            </a:r>
          </a:p>
          <a:p>
            <a:r>
              <a:rPr lang="fr-FR" dirty="0"/>
              <a:t>1 caméra </a:t>
            </a:r>
            <a:r>
              <a:rPr lang="fr-FR" dirty="0">
                <a:solidFill>
                  <a:srgbClr val="FF0000"/>
                </a:solidFill>
              </a:rPr>
              <a:t>(à fournir)</a:t>
            </a:r>
          </a:p>
          <a:p>
            <a:r>
              <a:rPr lang="fr-FR" dirty="0"/>
              <a:t>1 Enceinte </a:t>
            </a:r>
            <a:r>
              <a:rPr lang="fr-FR" dirty="0" err="1"/>
              <a:t>google</a:t>
            </a:r>
            <a:r>
              <a:rPr lang="fr-FR" dirty="0"/>
              <a:t> home en wifi</a:t>
            </a:r>
          </a:p>
          <a:p>
            <a:r>
              <a:rPr lang="fr-FR" dirty="0"/>
              <a:t>2 cartes Arduino M5 stack </a:t>
            </a:r>
            <a:r>
              <a:rPr lang="fr-FR" dirty="0">
                <a:solidFill>
                  <a:srgbClr val="FF0000"/>
                </a:solidFill>
              </a:rPr>
              <a:t>(à fournir)</a:t>
            </a:r>
          </a:p>
          <a:p>
            <a:r>
              <a:rPr lang="fr-FR" dirty="0"/>
              <a:t>1 téléphone intelligent</a:t>
            </a:r>
          </a:p>
          <a:p>
            <a:r>
              <a:rPr lang="fr-FR" dirty="0"/>
              <a:t>1 réseau 4g</a:t>
            </a:r>
          </a:p>
          <a:p>
            <a:r>
              <a:rPr lang="fr-FR" dirty="0"/>
              <a:t>2 Raspberry Pi </a:t>
            </a:r>
            <a:r>
              <a:rPr lang="fr-FR" dirty="0">
                <a:solidFill>
                  <a:srgbClr val="FF0000"/>
                </a:solidFill>
              </a:rPr>
              <a:t>(à fournir)</a:t>
            </a:r>
          </a:p>
          <a:p>
            <a:r>
              <a:rPr lang="fr-FR" dirty="0"/>
              <a:t> Ecran, clavier et souris connectés à la  Raspberry</a:t>
            </a:r>
          </a:p>
        </p:txBody>
      </p:sp>
    </p:spTree>
    <p:extLst>
      <p:ext uri="{BB962C8B-B14F-4D97-AF65-F5344CB8AC3E}">
        <p14:creationId xmlns:p14="http://schemas.microsoft.com/office/powerpoint/2010/main" val="3773610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-Architecture logiciel et matériel: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2 cartes M5 stack 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dirty="0"/>
              <a:t>Seront codés en C++ et Bash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Dont les 2 accueillent des capteurs</a:t>
            </a:r>
          </a:p>
          <a:p>
            <a:pPr lvl="2"/>
            <a:r>
              <a:rPr lang="fr-FR" dirty="0"/>
              <a:t>De présence </a:t>
            </a:r>
          </a:p>
          <a:p>
            <a:pPr lvl="2"/>
            <a:r>
              <a:rPr lang="fr-FR" dirty="0"/>
              <a:t>De distance</a:t>
            </a:r>
          </a:p>
          <a:p>
            <a:pPr lvl="2"/>
            <a:r>
              <a:rPr lang="fr-FR" dirty="0"/>
              <a:t>Communication en wifi</a:t>
            </a:r>
          </a:p>
          <a:p>
            <a:pPr marL="914400" lvl="2" indent="0">
              <a:buNone/>
            </a:pPr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098748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0C1DFC9-73F5-45BD-974F-14D4A3850F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Téléphone :</a:t>
            </a:r>
          </a:p>
          <a:p>
            <a:pPr lvl="1"/>
            <a:r>
              <a:rPr lang="fr-FR" dirty="0"/>
              <a:t>Joue le rôle de proxy</a:t>
            </a:r>
          </a:p>
          <a:p>
            <a:pPr lvl="1"/>
            <a:r>
              <a:rPr lang="fr-FR" dirty="0"/>
              <a:t>Sert de point d’accès mobile (hotspot) au Google Home</a:t>
            </a:r>
          </a:p>
          <a:p>
            <a:pPr lvl="1"/>
            <a:r>
              <a:rPr lang="fr-FR" dirty="0"/>
              <a:t>Réseau 3G/4G</a:t>
            </a:r>
          </a:p>
          <a:p>
            <a:pPr lvl="1"/>
            <a:r>
              <a:rPr lang="fr-FR" dirty="0"/>
              <a:t>Sert d’interface utilisateur</a:t>
            </a:r>
          </a:p>
          <a:p>
            <a:r>
              <a:rPr lang="fr-FR" dirty="0"/>
              <a:t>Google Home :</a:t>
            </a:r>
          </a:p>
          <a:p>
            <a:pPr lvl="1"/>
            <a:r>
              <a:rPr lang="fr-FR" dirty="0"/>
              <a:t>est un assistant personnel intelligent (transmet des informations en temps réel)</a:t>
            </a:r>
          </a:p>
          <a:p>
            <a:pPr lvl="1"/>
            <a:r>
              <a:rPr lang="fr-FR" dirty="0"/>
              <a:t>Commande vocale</a:t>
            </a:r>
          </a:p>
          <a:p>
            <a:pPr lvl="1"/>
            <a:r>
              <a:rPr lang="fr-FR" dirty="0"/>
              <a:t>Interface de message vocal</a:t>
            </a:r>
          </a:p>
          <a:p>
            <a:pPr lvl="1"/>
            <a:endParaRPr lang="en-US" dirty="0"/>
          </a:p>
        </p:txBody>
      </p:sp>
      <p:sp>
        <p:nvSpPr>
          <p:cNvPr id="4" name="Titre 1">
            <a:extLst>
              <a:ext uri="{FF2B5EF4-FFF2-40B4-BE49-F238E27FC236}">
                <a16:creationId xmlns:a16="http://schemas.microsoft.com/office/drawing/2014/main" id="{5CF7F102-C24F-4335-B89A-F94A884D0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u="sng" dirty="0"/>
              <a:t>-Architecture logiciel et matériel:</a:t>
            </a:r>
          </a:p>
        </p:txBody>
      </p:sp>
    </p:spTree>
    <p:extLst>
      <p:ext uri="{BB962C8B-B14F-4D97-AF65-F5344CB8AC3E}">
        <p14:creationId xmlns:p14="http://schemas.microsoft.com/office/powerpoint/2010/main" val="2639342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u="sng" dirty="0"/>
              <a:t>-Architecture logiciel et matériel: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La carte Raspberry Pi :</a:t>
            </a:r>
          </a:p>
          <a:p>
            <a:pPr lvl="1"/>
            <a:r>
              <a:rPr lang="fr-FR" dirty="0"/>
              <a:t>Langage :</a:t>
            </a:r>
          </a:p>
          <a:p>
            <a:pPr lvl="2"/>
            <a:r>
              <a:rPr lang="fr-FR" dirty="0"/>
              <a:t>Python</a:t>
            </a:r>
          </a:p>
          <a:p>
            <a:pPr lvl="2"/>
            <a:r>
              <a:rPr lang="fr-FR" dirty="0"/>
              <a:t>Bash</a:t>
            </a:r>
          </a:p>
          <a:p>
            <a:pPr lvl="1"/>
            <a:r>
              <a:rPr lang="fr-FR" dirty="0"/>
              <a:t>Joue le rôle de :</a:t>
            </a:r>
          </a:p>
          <a:p>
            <a:pPr lvl="2"/>
            <a:r>
              <a:rPr lang="fr-FR" dirty="0"/>
              <a:t>Broker MQTT (module Adhoc)</a:t>
            </a:r>
          </a:p>
          <a:p>
            <a:pPr lvl="3"/>
            <a:r>
              <a:rPr lang="fr-FR" dirty="0"/>
              <a:t>Communication 433 Mhz avec 3 cartes Arduino M5 stack</a:t>
            </a:r>
          </a:p>
          <a:p>
            <a:pPr lvl="3"/>
            <a:r>
              <a:rPr lang="fr-FR" dirty="0"/>
              <a:t>Communication Wifi avec Google Home</a:t>
            </a:r>
          </a:p>
          <a:p>
            <a:pPr lvl="3"/>
            <a:r>
              <a:rPr lang="fr-FR" dirty="0"/>
              <a:t>Communication Wifi avec une carte Arduino M5 stack (caméra thermique)</a:t>
            </a:r>
          </a:p>
          <a:p>
            <a:pPr lvl="1"/>
            <a:r>
              <a:rPr lang="fr-FR" dirty="0"/>
              <a:t>Stockage </a:t>
            </a:r>
          </a:p>
          <a:p>
            <a:pPr lvl="2"/>
            <a:r>
              <a:rPr lang="fr-FR" dirty="0"/>
              <a:t>carte SD de 32 go</a:t>
            </a:r>
          </a:p>
          <a:p>
            <a:pPr lvl="2"/>
            <a:r>
              <a:rPr lang="fr-FR" dirty="0"/>
              <a:t>Serveur OS Raspbian</a:t>
            </a:r>
          </a:p>
          <a:p>
            <a:pPr lvl="2"/>
            <a:r>
              <a:rPr lang="fr-FR" dirty="0"/>
              <a:t>Serveur de base de données MySQL</a:t>
            </a:r>
          </a:p>
          <a:p>
            <a:pPr lvl="1"/>
            <a:endParaRPr lang="fr-FR" dirty="0"/>
          </a:p>
          <a:p>
            <a:pPr lvl="1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1579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9066" y="-76529"/>
            <a:ext cx="6144491" cy="989215"/>
          </a:xfrm>
        </p:spPr>
        <p:txBody>
          <a:bodyPr/>
          <a:lstStyle/>
          <a:p>
            <a:r>
              <a:rPr lang="fr-FR" u="sng" dirty="0"/>
              <a:t>-Plan de la maison: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8874C1E-8518-454C-9282-53BB0904EB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984" y="912686"/>
            <a:ext cx="9279206" cy="594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699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1982</Words>
  <Application>Microsoft Macintosh PowerPoint</Application>
  <PresentationFormat>Widescreen</PresentationFormat>
  <Paragraphs>347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Thème Office</vt:lpstr>
      <vt:lpstr>Smart Home : La nounou de l’IA  </vt:lpstr>
      <vt:lpstr>Sommaire</vt:lpstr>
      <vt:lpstr>Objectifs du projet par cour/professeur:</vt:lpstr>
      <vt:lpstr>1)Objectif du projet:</vt:lpstr>
      <vt:lpstr>-Liste du matériel :</vt:lpstr>
      <vt:lpstr>-Architecture logiciel et matériel:</vt:lpstr>
      <vt:lpstr>-Architecture logiciel et matériel:</vt:lpstr>
      <vt:lpstr>-Architecture logiciel et matériel:</vt:lpstr>
      <vt:lpstr>-Plan de la maison:</vt:lpstr>
      <vt:lpstr>PowerPoint Presentation</vt:lpstr>
      <vt:lpstr>2)Présentation des capteurs:</vt:lpstr>
      <vt:lpstr>Architecture logicielle et matérielle:</vt:lpstr>
      <vt:lpstr>Fonctionnalités de l’application:</vt:lpstr>
      <vt:lpstr>Noeud émetteur CAPTEUR PIR</vt:lpstr>
      <vt:lpstr>PowerPoint Presentation</vt:lpstr>
      <vt:lpstr>PowerPoint Presentation</vt:lpstr>
      <vt:lpstr>PowerPoint Presentation</vt:lpstr>
      <vt:lpstr>Noeud récepteur:  Raspberry PI 3</vt:lpstr>
      <vt:lpstr>PowerPoint Presentation</vt:lpstr>
      <vt:lpstr>Flowchart</vt:lpstr>
      <vt:lpstr>PowerPoint Presentation</vt:lpstr>
      <vt:lpstr>-Le capteur de distance:</vt:lpstr>
      <vt:lpstr>-Caractéristiques du capteur: HC-SR04</vt:lpstr>
      <vt:lpstr>-Broches de connexion:</vt:lpstr>
      <vt:lpstr>-Architecture matériel et logiciel:</vt:lpstr>
      <vt:lpstr>PowerPoint Presentation</vt:lpstr>
      <vt:lpstr>PowerPoint Presentation</vt:lpstr>
      <vt:lpstr>PowerPoint Presentation</vt:lpstr>
      <vt:lpstr>Alerte sonore en fonction d’une distance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Home : Alerte danger pour enfant</dc:title>
  <dc:creator>VISSIAN Dylan</dc:creator>
  <cp:lastModifiedBy>Paul Imbert</cp:lastModifiedBy>
  <cp:revision>59</cp:revision>
  <dcterms:created xsi:type="dcterms:W3CDTF">2019-01-25T13:33:10Z</dcterms:created>
  <dcterms:modified xsi:type="dcterms:W3CDTF">2019-05-06T20:10:20Z</dcterms:modified>
</cp:coreProperties>
</file>